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8.jpg" ContentType="image/jpg"/>
  <Override PartName="/ppt/media/image19.jpg" ContentType="image/jpg"/>
  <Override PartName="/ppt/media/image21.jpg" ContentType="image/jpg"/>
  <Override PartName="/ppt/media/image23.jpg" ContentType="image/jpg"/>
  <Override PartName="/ppt/media/image24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280" r:id="rId2"/>
    <p:sldId id="281" r:id="rId3"/>
    <p:sldId id="282" r:id="rId4"/>
    <p:sldId id="283" r:id="rId5"/>
    <p:sldId id="269" r:id="rId6"/>
    <p:sldId id="259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77" r:id="rId48"/>
    <p:sldId id="378" r:id="rId49"/>
    <p:sldId id="294" r:id="rId50"/>
    <p:sldId id="286" r:id="rId51"/>
    <p:sldId id="265" r:id="rId52"/>
    <p:sldId id="276" r:id="rId53"/>
    <p:sldId id="271" r:id="rId54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889"/>
    <a:srgbClr val="013F9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5/04/2023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Dashboard%20Power%20BI%2030%20minutos.pdf" TargetMode="External"/><Relationship Id="rId3" Type="http://schemas.openxmlformats.org/officeDocument/2006/relationships/image" Target="../media/image11.png"/><Relationship Id="rId7" Type="http://schemas.openxmlformats.org/officeDocument/2006/relationships/hyperlink" Target="Costo_Ingreso.xlsx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Taller%20Power%20BI%20-Transformaci&#243;n.docx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ControlesISO27002-2013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alde.es/certificacion-iso-27001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alde.es/auditoria-de-seguridad-informatica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alde.es/iso-23195" TargetMode="External"/><Relationship Id="rId4" Type="http://schemas.openxmlformats.org/officeDocument/2006/relationships/hyperlink" Target="https://www.ealde.es/iso-27001-para-que-sirv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alde.es/tratamiento-riesgos-iso-2700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0632B1-D4FC-5776-6F57-8A82CA15376C}"/>
              </a:ext>
            </a:extLst>
          </p:cNvPr>
          <p:cNvSpPr txBox="1"/>
          <p:nvPr/>
        </p:nvSpPr>
        <p:spPr>
          <a:xfrm>
            <a:off x="212614" y="5918785"/>
            <a:ext cx="47499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b="1" dirty="0">
                <a:solidFill>
                  <a:schemeClr val="bg1"/>
                </a:solidFill>
              </a:rPr>
              <a:t>GERENCIA Y GESTION DE T.I//AUDITORIA DE S.I – </a:t>
            </a:r>
            <a:r>
              <a:rPr lang="pt-BR" sz="1800" b="1" spc="-5" dirty="0">
                <a:solidFill>
                  <a:schemeClr val="bg1"/>
                </a:solidFill>
                <a:latin typeface="Calibri"/>
                <a:cs typeface="Calibri"/>
              </a:rPr>
              <a:t>NORMAS</a:t>
            </a:r>
            <a:r>
              <a:rPr lang="pt-BR" sz="1800" b="1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pt-BR" sz="1800" b="1" spc="-10" dirty="0">
                <a:solidFill>
                  <a:schemeClr val="bg1"/>
                </a:solidFill>
                <a:latin typeface="Calibri"/>
                <a:cs typeface="Calibri"/>
              </a:rPr>
              <a:t>ISO</a:t>
            </a:r>
            <a:r>
              <a:rPr lang="pt-BR" sz="1800" b="1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pt-BR" sz="1800" b="1" spc="-15" dirty="0">
                <a:solidFill>
                  <a:schemeClr val="bg1"/>
                </a:solidFill>
                <a:latin typeface="Calibri"/>
                <a:cs typeface="Calibri"/>
              </a:rPr>
              <a:t>AUDITORIA</a:t>
            </a:r>
            <a:r>
              <a:rPr lang="pt-BR" sz="1800" b="1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pt-BR" sz="1800" b="1" spc="-10" dirty="0">
                <a:solidFill>
                  <a:schemeClr val="bg1"/>
                </a:solidFill>
                <a:latin typeface="Calibri"/>
                <a:cs typeface="Calibri"/>
              </a:rPr>
              <a:t>DE </a:t>
            </a:r>
            <a:r>
              <a:rPr lang="pt-BR" sz="1800" b="1" spc="-3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pt-BR" sz="1800" b="1" spc="-10" dirty="0">
                <a:solidFill>
                  <a:schemeClr val="bg1"/>
                </a:solidFill>
                <a:latin typeface="Calibri"/>
                <a:cs typeface="Calibri"/>
              </a:rPr>
              <a:t>SISTEMAS</a:t>
            </a:r>
            <a:endParaRPr lang="pt-BR"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endParaRPr lang="es-419" b="1" dirty="0">
              <a:solidFill>
                <a:schemeClr val="bg1"/>
              </a:solidFill>
            </a:endParaRPr>
          </a:p>
          <a:p>
            <a:pPr algn="ctr"/>
            <a:endParaRPr lang="es-41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-171450" y="-493167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48693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F3BC4F91-BD9F-6F1E-C205-C260C7DB76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7378" y="136504"/>
            <a:ext cx="555253" cy="92362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CFF418F0-622A-CF73-9D24-80FD1FB220ED}"/>
              </a:ext>
            </a:extLst>
          </p:cNvPr>
          <p:cNvSpPr txBox="1"/>
          <p:nvPr/>
        </p:nvSpPr>
        <p:spPr>
          <a:xfrm>
            <a:off x="190500" y="1377754"/>
            <a:ext cx="8575730" cy="286783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40"/>
              </a:spcBef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4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inversión</a:t>
            </a:r>
            <a:r>
              <a:rPr sz="1200" spc="4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4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capital</a:t>
            </a:r>
            <a:r>
              <a:rPr sz="1200" spc="4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4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tecnología</a:t>
            </a:r>
            <a:r>
              <a:rPr sz="1200" spc="4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4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información,</a:t>
            </a:r>
            <a:r>
              <a:rPr sz="1200" spc="43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definida</a:t>
            </a:r>
            <a:r>
              <a:rPr sz="1200" spc="4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como</a:t>
            </a:r>
            <a:r>
              <a:rPr sz="1200" spc="4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hardware,</a:t>
            </a:r>
            <a:r>
              <a:rPr sz="1200" spc="4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software</a:t>
            </a:r>
            <a:r>
              <a:rPr sz="1200" spc="4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</a:p>
          <a:p>
            <a:pPr marL="12700" algn="just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equipo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comunicaciones,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creció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34%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50%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durante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periodo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1980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</a:t>
            </a:r>
            <a:r>
              <a:rPr sz="1200" spc="2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8255" algn="just">
              <a:lnSpc>
                <a:spcPct val="1443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2006,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las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empresas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US.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Invirtieron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1.8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billones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hardware,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software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equipo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telecomunicaciones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SI, 1.7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billones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consultoría.</a:t>
            </a:r>
          </a:p>
          <a:p>
            <a:pPr marL="12700" marR="5080" algn="just">
              <a:lnSpc>
                <a:spcPct val="144000"/>
              </a:lnSpc>
              <a:spcBef>
                <a:spcPts val="1000"/>
              </a:spcBef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2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mayoría</a:t>
            </a:r>
            <a:r>
              <a:rPr sz="1200" spc="3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2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2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Gerentes</a:t>
            </a:r>
            <a:r>
              <a:rPr sz="1200" spc="2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utilizan</a:t>
            </a:r>
            <a:r>
              <a:rPr sz="1200" spc="2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2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</a:t>
            </a:r>
            <a:r>
              <a:rPr sz="1200" spc="2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2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realiza</a:t>
            </a:r>
            <a:r>
              <a:rPr sz="1200" spc="2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grandes</a:t>
            </a:r>
            <a:r>
              <a:rPr sz="1200" spc="2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inversiones</a:t>
            </a:r>
            <a:r>
              <a:rPr sz="1200" spc="2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3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TI,</a:t>
            </a:r>
            <a:r>
              <a:rPr sz="1200" spc="2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Gerente </a:t>
            </a:r>
            <a:r>
              <a:rPr sz="1200" spc="-3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tendrá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saber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cómo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invertir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dinero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de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manera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acertada.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Si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elige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atinadamente,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superar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</a:t>
            </a:r>
            <a:r>
              <a:rPr sz="12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competidores,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caso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contrario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desperdiciaran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 capital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valioso.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6350" algn="just">
              <a:lnSpc>
                <a:spcPct val="144300"/>
              </a:lnSpc>
              <a:spcBef>
                <a:spcPts val="994"/>
              </a:spcBef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Durante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2005.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FedEx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traslado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cerca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100 millones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paquetes de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US.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UPS (United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Porcel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Service)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traslado</a:t>
            </a:r>
            <a:r>
              <a:rPr sz="12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mas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380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millones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paquetes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mayoría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durante</a:t>
            </a:r>
            <a:r>
              <a:rPr sz="12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noche.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57A5F86-1BA2-AED0-512B-3100F3D7D3E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797" y="4758148"/>
            <a:ext cx="1536192" cy="499872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23A87DCA-2199-07E1-B5AA-5523942E1F4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84322" y="4809964"/>
            <a:ext cx="1560576" cy="448056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CD2EF7EF-F00F-8DB1-43BD-F6464FCF6F36}"/>
              </a:ext>
            </a:extLst>
          </p:cNvPr>
          <p:cNvSpPr txBox="1"/>
          <p:nvPr/>
        </p:nvSpPr>
        <p:spPr>
          <a:xfrm>
            <a:off x="607966" y="5449694"/>
            <a:ext cx="7474584" cy="5117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300"/>
              </a:lnSpc>
              <a:spcBef>
                <a:spcPts val="9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US.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mas</a:t>
            </a:r>
            <a:r>
              <a:rPr sz="1200" spc="1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24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millones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entre</a:t>
            </a:r>
            <a:r>
              <a:rPr sz="1200" spc="2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gerentes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1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trabajadores</a:t>
            </a:r>
            <a:r>
              <a:rPr sz="1200" spc="1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apoyan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</a:t>
            </a:r>
            <a:r>
              <a:rPr sz="1200" spc="1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1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realizar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negocios.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Finalmente</a:t>
            </a:r>
            <a:r>
              <a:rPr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han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apoyado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empresas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lograr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sus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objetivos de negocio.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8681873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9C6F04BD-15D4-D5D2-F840-0374363D01C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191" y="1479553"/>
            <a:ext cx="5623560" cy="2691383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1B2197D5-2320-57CC-E2BC-F5BCD0D4DE81}"/>
              </a:ext>
            </a:extLst>
          </p:cNvPr>
          <p:cNvSpPr txBox="1"/>
          <p:nvPr/>
        </p:nvSpPr>
        <p:spPr>
          <a:xfrm>
            <a:off x="912291" y="4392932"/>
            <a:ext cx="670750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Conectividad</a:t>
            </a:r>
            <a:r>
              <a:rPr sz="14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(Intranet,</a:t>
            </a:r>
            <a:r>
              <a:rPr sz="14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Internet,</a:t>
            </a:r>
            <a:r>
              <a:rPr sz="14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Redes</a:t>
            </a:r>
            <a:r>
              <a:rPr sz="1400" b="1" spc="-7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LAN,</a:t>
            </a:r>
            <a:r>
              <a:rPr sz="1400" b="1" spc="6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MAN,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WAN,</a:t>
            </a:r>
            <a:r>
              <a:rPr sz="1400" b="1" spc="6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WLAN,</a:t>
            </a:r>
            <a:r>
              <a:rPr sz="1400" b="1" spc="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WMAN,</a:t>
            </a:r>
            <a:r>
              <a:rPr sz="1400" b="1" spc="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WWAN)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60351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93FA0E2-1470-39C2-6E93-3C19B08365AE}"/>
              </a:ext>
            </a:extLst>
          </p:cNvPr>
          <p:cNvSpPr txBox="1"/>
          <p:nvPr/>
        </p:nvSpPr>
        <p:spPr>
          <a:xfrm>
            <a:off x="388241" y="1502020"/>
            <a:ext cx="7752715" cy="4173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Seguridades</a:t>
            </a:r>
            <a:r>
              <a:rPr sz="1400" b="1" spc="-6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400" b="1" spc="-7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las</a:t>
            </a:r>
            <a:r>
              <a:rPr sz="1400" b="1" spc="-7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TICS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6985" algn="just">
              <a:lnSpc>
                <a:spcPct val="144300"/>
              </a:lnSpc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 en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TICS, es una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rama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tecnología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conocida como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 de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aplicada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ordenadores</a:t>
            </a:r>
            <a:r>
              <a:rPr sz="14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redes.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715" algn="just">
              <a:lnSpc>
                <a:spcPct val="143600"/>
              </a:lnSpc>
              <a:spcBef>
                <a:spcPts val="1010"/>
              </a:spcBef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objetivo del equipo de seguridad incluye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protección de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la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propiedad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robo,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corrupción,</a:t>
            </a:r>
            <a:r>
              <a:rPr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desastres</a:t>
            </a:r>
            <a:r>
              <a:rPr sz="14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naturales.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considerarse</a:t>
            </a:r>
            <a:r>
              <a:rPr sz="14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también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CRIPTOGRAFIA.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 algn="just">
              <a:lnSpc>
                <a:spcPct val="144200"/>
              </a:lnSpc>
              <a:spcBef>
                <a:spcPts val="710"/>
              </a:spcBef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sistemas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TIC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tratan información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clasificada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son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sometidos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exigente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</a:t>
            </a:r>
            <a:r>
              <a:rPr sz="1400" spc="3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</a:t>
            </a:r>
            <a:r>
              <a:rPr sz="1400" spc="3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acreditar</a:t>
            </a:r>
            <a:r>
              <a:rPr sz="1400" spc="3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3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estos</a:t>
            </a:r>
            <a:r>
              <a:rPr sz="1400" spc="3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cumplen</a:t>
            </a:r>
            <a:r>
              <a:rPr sz="1400" spc="3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3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todos</a:t>
            </a:r>
            <a:r>
              <a:rPr sz="1400" spc="3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3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requisitos</a:t>
            </a:r>
            <a:r>
              <a:rPr sz="1400" spc="3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3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400" spc="3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necesarios</a:t>
            </a:r>
            <a:r>
              <a:rPr sz="1400" spc="3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3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 </a:t>
            </a:r>
            <a:r>
              <a:rPr sz="1400" spc="-3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puesta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en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producción.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Este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proceso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acreditación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engloba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cinco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grupos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actividades: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documentación de seguridad;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entorno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operación; seguridad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las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emanaciones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electromagnéticas,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criptológica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TIC.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2521683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6861B5F-FB0E-E781-5757-FE4FDC7B9DEB}"/>
              </a:ext>
            </a:extLst>
          </p:cNvPr>
          <p:cNvSpPr txBox="1"/>
          <p:nvPr/>
        </p:nvSpPr>
        <p:spPr>
          <a:xfrm>
            <a:off x="448066" y="1476858"/>
            <a:ext cx="7167880" cy="3424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NORMAS</a:t>
            </a:r>
            <a:r>
              <a:rPr sz="1400" b="1" spc="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ETICO</a:t>
            </a:r>
            <a:r>
              <a:rPr sz="14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MORALES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QUE</a:t>
            </a:r>
            <a:r>
              <a:rPr sz="14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REGULAN</a:t>
            </a:r>
            <a:r>
              <a:rPr sz="1400" b="1" spc="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400" b="1" spc="-10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ACTUACION</a:t>
            </a:r>
            <a:r>
              <a:rPr sz="1400" b="1" spc="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DEL</a:t>
            </a:r>
            <a:r>
              <a:rPr sz="14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AUDITOR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Ética</a:t>
            </a:r>
            <a:r>
              <a:rPr sz="1400" b="1" spc="-8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4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Moral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289560">
              <a:lnSpc>
                <a:spcPct val="1438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1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ética</a:t>
            </a:r>
            <a:r>
              <a:rPr sz="1400" spc="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400" spc="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400" spc="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ciencia</a:t>
            </a:r>
            <a:r>
              <a:rPr sz="1400" spc="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reflexiona</a:t>
            </a:r>
            <a:r>
              <a:rPr sz="1400" spc="1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sobre</a:t>
            </a:r>
            <a:r>
              <a:rPr sz="1400" spc="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1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actos</a:t>
            </a:r>
            <a:r>
              <a:rPr sz="1400" spc="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consientes,</a:t>
            </a:r>
            <a:r>
              <a:rPr sz="1400" spc="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libres</a:t>
            </a:r>
            <a:r>
              <a:rPr sz="1400" spc="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1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voluntarios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1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remiten</a:t>
            </a:r>
            <a:r>
              <a:rPr sz="1400" spc="2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2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normas</a:t>
            </a:r>
            <a:r>
              <a:rPr sz="1400" spc="2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2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25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base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valor;</a:t>
            </a:r>
            <a:r>
              <a:rPr sz="1400" spc="2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2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moral</a:t>
            </a:r>
            <a:r>
              <a:rPr sz="1400" spc="2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400" spc="229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serie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juicios</a:t>
            </a:r>
            <a:r>
              <a:rPr sz="1400" spc="229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dan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resultado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normas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de</a:t>
            </a:r>
            <a:r>
              <a:rPr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comportamiento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adquiridas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por</a:t>
            </a:r>
            <a:r>
              <a:rPr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cada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individuo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que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los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delimita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los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actos</a:t>
            </a:r>
            <a:r>
              <a:rPr sz="1400" spc="9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morales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e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inmorales,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lo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bueno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y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lo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malo.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  <a:p>
            <a:pPr marL="12700" marR="5080">
              <a:lnSpc>
                <a:spcPct val="1421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La</a:t>
            </a:r>
            <a:r>
              <a:rPr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ética</a:t>
            </a:r>
            <a:r>
              <a:rPr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se</a:t>
            </a:r>
            <a:r>
              <a:rPr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refiere</a:t>
            </a:r>
            <a:r>
              <a:rPr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los</a:t>
            </a:r>
            <a:r>
              <a:rPr sz="1400" spc="5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principios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del</a:t>
            </a:r>
            <a:r>
              <a:rPr sz="1400" spc="7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bien</a:t>
            </a:r>
            <a:r>
              <a:rPr sz="1400" spc="6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y</a:t>
            </a:r>
            <a:r>
              <a:rPr sz="1400" spc="7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del</a:t>
            </a:r>
            <a:r>
              <a:rPr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mal</a:t>
            </a:r>
            <a:r>
              <a:rPr sz="1400" spc="6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que</a:t>
            </a:r>
            <a:r>
              <a:rPr sz="1400" spc="3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los</a:t>
            </a:r>
            <a:r>
              <a:rPr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individuos,</a:t>
            </a:r>
            <a:r>
              <a:rPr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y</a:t>
            </a:r>
            <a:r>
              <a:rPr sz="1400" spc="7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la</a:t>
            </a:r>
            <a:r>
              <a:rPr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moral,</a:t>
            </a:r>
            <a:r>
              <a:rPr sz="1400" spc="8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guiar </a:t>
            </a:r>
            <a:r>
              <a:rPr sz="1400" spc="-35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sus</a:t>
            </a:r>
            <a:r>
              <a:rPr sz="1400" spc="8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comportamientos.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9283953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FD32A183-FEED-1554-2A6F-59A2579AAAC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084" y="1085418"/>
            <a:ext cx="7950707" cy="4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5390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31841BC-B2E0-B7B2-3031-3210305574CB}"/>
              </a:ext>
            </a:extLst>
          </p:cNvPr>
          <p:cNvSpPr txBox="1"/>
          <p:nvPr/>
        </p:nvSpPr>
        <p:spPr>
          <a:xfrm>
            <a:off x="404251" y="1456903"/>
            <a:ext cx="7211695" cy="35244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Códigos</a:t>
            </a:r>
            <a:r>
              <a:rPr sz="14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profesionales</a:t>
            </a:r>
            <a:r>
              <a:rPr sz="1400" b="1" spc="-8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conducta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345440" algn="just">
              <a:lnSpc>
                <a:spcPct val="143900"/>
              </a:lnSpc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códigos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ética son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promesas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profesionales en pro 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interés general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Sociedad.</a:t>
            </a:r>
            <a:r>
              <a:rPr sz="14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</a:t>
            </a:r>
            <a:r>
              <a:rPr sz="14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ejemplo,</a:t>
            </a:r>
            <a:r>
              <a:rPr sz="1400" spc="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evitar</a:t>
            </a:r>
            <a:r>
              <a:rPr sz="14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dañar</a:t>
            </a:r>
            <a:r>
              <a:rPr sz="14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otros,</a:t>
            </a:r>
            <a:r>
              <a:rPr sz="14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honrar</a:t>
            </a:r>
            <a:r>
              <a:rPr sz="14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derechos</a:t>
            </a:r>
            <a:r>
              <a:rPr sz="14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propiedad,</a:t>
            </a:r>
            <a:r>
              <a:rPr sz="1400" spc="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honrar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propiedad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intelectual,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respetar</a:t>
            </a:r>
            <a:r>
              <a:rPr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privacidad,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honestidad</a:t>
            </a:r>
            <a:r>
              <a:rPr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actos.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Dilemas</a:t>
            </a:r>
            <a:r>
              <a:rPr sz="14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éticos</a:t>
            </a:r>
            <a:r>
              <a:rPr sz="1400" b="1" spc="-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del</a:t>
            </a:r>
            <a:r>
              <a:rPr sz="14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mundo</a:t>
            </a:r>
            <a:r>
              <a:rPr sz="14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real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44000"/>
              </a:lnSpc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sistemas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 han creado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nuevos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dilemas éticos en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que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conjunto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intereses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compara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otro.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Muchas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compañías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supervisan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3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hacen</a:t>
            </a:r>
            <a:r>
              <a:rPr sz="14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empleados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Internet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evitar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que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desperdicien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recursos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3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compañía</a:t>
            </a:r>
            <a:r>
              <a:rPr sz="1400" spc="3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actividades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estén</a:t>
            </a:r>
            <a:r>
              <a:rPr sz="1400" spc="3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relacionadas</a:t>
            </a:r>
            <a:r>
              <a:rPr sz="14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empresa.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600548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34DD6C9-17A4-BCB2-A306-F1DDCDDF5274}"/>
              </a:ext>
            </a:extLst>
          </p:cNvPr>
          <p:cNvSpPr txBox="1"/>
          <p:nvPr/>
        </p:nvSpPr>
        <p:spPr>
          <a:xfrm>
            <a:off x="850758" y="1624138"/>
            <a:ext cx="6515100" cy="28428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Principios</a:t>
            </a:r>
            <a:r>
              <a:rPr sz="14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valores</a:t>
            </a:r>
            <a:r>
              <a:rPr sz="14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del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auditor</a:t>
            </a:r>
            <a:r>
              <a:rPr sz="14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informático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75565" marR="987425">
              <a:lnSpc>
                <a:spcPct val="100000"/>
              </a:lnSpc>
              <a:spcBef>
                <a:spcPts val="885"/>
              </a:spcBef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Honestidad:</a:t>
            </a:r>
            <a:r>
              <a:rPr sz="1400" spc="2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actuar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veracidad,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sinceridad,</a:t>
            </a:r>
            <a:r>
              <a:rPr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franqueza,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honradez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imparcialidad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5565" marR="1470025">
              <a:lnSpc>
                <a:spcPct val="183300"/>
              </a:lnSpc>
              <a:spcBef>
                <a:spcPts val="15"/>
              </a:spcBef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Integridad:</a:t>
            </a:r>
            <a:r>
              <a:rPr sz="14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principios</a:t>
            </a:r>
            <a:r>
              <a:rPr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sólidos,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actúa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forma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honorable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recta </a:t>
            </a:r>
            <a:r>
              <a:rPr sz="1400" spc="-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Cumplimiento:</a:t>
            </a:r>
            <a:r>
              <a:rPr sz="1400" spc="2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4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Confianza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lleva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cabo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sus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compromisos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5565" marR="5080">
              <a:lnSpc>
                <a:spcPct val="100000"/>
              </a:lnSpc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Lealtad:fidelidad</a:t>
            </a:r>
            <a:r>
              <a:rPr sz="1400" spc="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guarda</a:t>
            </a:r>
            <a:r>
              <a:rPr sz="14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spc="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sus</a:t>
            </a:r>
            <a:r>
              <a:rPr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auditados,</a:t>
            </a:r>
            <a:r>
              <a:rPr sz="1400" spc="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sz="1400" spc="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utilizando</a:t>
            </a:r>
            <a:r>
              <a:rPr sz="1400" spc="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ni</a:t>
            </a:r>
            <a:r>
              <a:rPr sz="1400" spc="10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revelando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1348658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B71104D8-618E-A465-6197-EDE961BC221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5937" y="1677619"/>
            <a:ext cx="723469" cy="724814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0D787E2A-328B-2A21-C029-05CE7940594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034" y="1440180"/>
            <a:ext cx="7292340" cy="397764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B526615-9883-9F6C-A33A-9A0F32827127}"/>
              </a:ext>
            </a:extLst>
          </p:cNvPr>
          <p:cNvSpPr txBox="1"/>
          <p:nvPr/>
        </p:nvSpPr>
        <p:spPr>
          <a:xfrm>
            <a:off x="3768327" y="5449128"/>
            <a:ext cx="28670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100" dirty="0">
                <a:hlinkClick r:id="rId6" action="ppaction://hlinkfile"/>
              </a:rPr>
              <a:t>Taller </a:t>
            </a:r>
            <a:r>
              <a:rPr lang="es-419" sz="1100" dirty="0" err="1">
                <a:hlinkClick r:id="rId6" action="ppaction://hlinkfile"/>
              </a:rPr>
              <a:t>Power</a:t>
            </a:r>
            <a:r>
              <a:rPr lang="es-419" sz="1100" dirty="0">
                <a:hlinkClick r:id="rId6" action="ppaction://hlinkfile"/>
              </a:rPr>
              <a:t> BI -Transformación.docx</a:t>
            </a:r>
            <a:endParaRPr lang="es-419" sz="1100" dirty="0"/>
          </a:p>
          <a:p>
            <a:r>
              <a:rPr lang="es-419" sz="1100" dirty="0">
                <a:hlinkClick r:id="rId7" action="ppaction://hlinkfile"/>
              </a:rPr>
              <a:t>Costo_Ingreso.xlsx</a:t>
            </a:r>
            <a:endParaRPr lang="es-419" sz="1100" dirty="0"/>
          </a:p>
          <a:p>
            <a:r>
              <a:rPr lang="en-US" sz="1100" dirty="0">
                <a:hlinkClick r:id="rId8" action="ppaction://hlinkfile"/>
              </a:rPr>
              <a:t>Dashboard Power BI 30 minutos.pdf</a:t>
            </a:r>
            <a:endParaRPr lang="es-419" sz="1100" dirty="0"/>
          </a:p>
        </p:txBody>
      </p:sp>
    </p:spTree>
    <p:extLst>
      <p:ext uri="{BB962C8B-B14F-4D97-AF65-F5344CB8AC3E}">
        <p14:creationId xmlns:p14="http://schemas.microsoft.com/office/powerpoint/2010/main" val="134737056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D8C394C-8CBF-AA8D-D9EF-DAB0D56743B1}"/>
              </a:ext>
            </a:extLst>
          </p:cNvPr>
          <p:cNvSpPr txBox="1"/>
          <p:nvPr/>
        </p:nvSpPr>
        <p:spPr>
          <a:xfrm>
            <a:off x="1162913" y="791718"/>
            <a:ext cx="5730240" cy="2292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Certificaciones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ISO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L="12700" marR="210820" algn="just">
              <a:lnSpc>
                <a:spcPct val="110000"/>
              </a:lnSpc>
            </a:pPr>
            <a:r>
              <a:rPr sz="1400" spc="-10" dirty="0">
                <a:latin typeface="Arial MT"/>
                <a:cs typeface="Arial MT"/>
              </a:rPr>
              <a:t>La Organización </a:t>
            </a:r>
            <a:r>
              <a:rPr sz="1400" spc="-15" dirty="0">
                <a:latin typeface="Arial MT"/>
                <a:cs typeface="Arial MT"/>
              </a:rPr>
              <a:t>Internacional </a:t>
            </a:r>
            <a:r>
              <a:rPr sz="1400" spc="-5" dirty="0">
                <a:latin typeface="Arial MT"/>
                <a:cs typeface="Arial MT"/>
              </a:rPr>
              <a:t>para </a:t>
            </a:r>
            <a:r>
              <a:rPr sz="1400" dirty="0">
                <a:latin typeface="Arial MT"/>
                <a:cs typeface="Arial MT"/>
              </a:rPr>
              <a:t>la </a:t>
            </a:r>
            <a:r>
              <a:rPr sz="1400" spc="-10" dirty="0">
                <a:latin typeface="Arial MT"/>
                <a:cs typeface="Arial MT"/>
              </a:rPr>
              <a:t>Estandarización </a:t>
            </a:r>
            <a:r>
              <a:rPr sz="1400" dirty="0">
                <a:latin typeface="Arial MT"/>
                <a:cs typeface="Arial MT"/>
              </a:rPr>
              <a:t>(ISO) </a:t>
            </a:r>
            <a:r>
              <a:rPr sz="1400" spc="-10" dirty="0">
                <a:latin typeface="Arial MT"/>
                <a:cs typeface="Arial MT"/>
              </a:rPr>
              <a:t>es </a:t>
            </a:r>
            <a:r>
              <a:rPr sz="1400" spc="-5" dirty="0">
                <a:latin typeface="Arial MT"/>
                <a:cs typeface="Arial MT"/>
              </a:rPr>
              <a:t>una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federación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alcance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mundial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integrada</a:t>
            </a:r>
            <a:r>
              <a:rPr sz="1400" spc="-5" dirty="0">
                <a:latin typeface="Arial MT"/>
                <a:cs typeface="Arial MT"/>
              </a:rPr>
              <a:t> por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cuerpos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 </a:t>
            </a:r>
            <a:r>
              <a:rPr sz="1400" spc="-10" dirty="0">
                <a:latin typeface="Arial MT"/>
                <a:cs typeface="Arial MT"/>
              </a:rPr>
              <a:t> estandarización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nacionales</a:t>
            </a:r>
            <a:r>
              <a:rPr sz="1400" spc="-5" dirty="0">
                <a:latin typeface="Arial MT"/>
                <a:cs typeface="Arial MT"/>
              </a:rPr>
              <a:t> de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153</a:t>
            </a:r>
            <a:r>
              <a:rPr sz="1400" spc="-5" dirty="0">
                <a:latin typeface="Arial MT"/>
                <a:cs typeface="Arial MT"/>
              </a:rPr>
              <a:t> países,</a:t>
            </a:r>
            <a:r>
              <a:rPr sz="1400" dirty="0">
                <a:latin typeface="Arial MT"/>
                <a:cs typeface="Arial MT"/>
              </a:rPr>
              <a:t> La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</a:t>
            </a:r>
            <a:r>
              <a:rPr sz="1400" spc="38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una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organización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</a:t>
            </a:r>
            <a:r>
              <a:rPr sz="1400" spc="-10" dirty="0">
                <a:latin typeface="Arial MT"/>
                <a:cs typeface="Arial MT"/>
              </a:rPr>
              <a:t> gubernamental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establecida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1947.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 MT"/>
              <a:cs typeface="Arial MT"/>
            </a:endParaRPr>
          </a:p>
          <a:p>
            <a:pPr marL="12700" marR="5080" algn="just">
              <a:lnSpc>
                <a:spcPct val="107900"/>
              </a:lnSpc>
            </a:pPr>
            <a:r>
              <a:rPr sz="1400" spc="-5" dirty="0">
                <a:latin typeface="Arial MT"/>
                <a:cs typeface="Arial MT"/>
              </a:rPr>
              <a:t>Su</a:t>
            </a:r>
            <a:r>
              <a:rPr sz="1400" dirty="0">
                <a:latin typeface="Arial MT"/>
                <a:cs typeface="Arial MT"/>
              </a:rPr>
              <a:t> misión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promover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el</a:t>
            </a:r>
            <a:r>
              <a:rPr sz="1400" spc="-10" dirty="0">
                <a:latin typeface="Arial MT"/>
                <a:cs typeface="Arial MT"/>
              </a:rPr>
              <a:t> desarrollo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</a:t>
            </a:r>
            <a:r>
              <a:rPr sz="1400" spc="3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estandarización</a:t>
            </a:r>
            <a:r>
              <a:rPr sz="1400" spc="37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de </a:t>
            </a:r>
            <a:r>
              <a:rPr sz="1400" spc="-10" dirty="0">
                <a:latin typeface="Arial MT"/>
                <a:cs typeface="Arial MT"/>
              </a:rPr>
              <a:t> actividades</a:t>
            </a:r>
            <a:r>
              <a:rPr sz="1400" spc="-5" dirty="0">
                <a:latin typeface="Arial MT"/>
                <a:cs typeface="Arial MT"/>
              </a:rPr>
              <a:t> con</a:t>
            </a:r>
            <a:r>
              <a:rPr sz="1400" dirty="0">
                <a:latin typeface="Arial MT"/>
                <a:cs typeface="Arial MT"/>
              </a:rPr>
              <a:t> la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mira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facilitar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el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intercambio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servicios</a:t>
            </a:r>
            <a:r>
              <a:rPr sz="1400" spc="3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productos.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6D8E5DCD-37CC-8A4F-44B4-340AFEBBAF8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3508" y="3713988"/>
            <a:ext cx="1778508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649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87AC0E12-C888-A418-50DB-61EED445F014}"/>
              </a:ext>
            </a:extLst>
          </p:cNvPr>
          <p:cNvSpPr txBox="1"/>
          <p:nvPr/>
        </p:nvSpPr>
        <p:spPr>
          <a:xfrm>
            <a:off x="760272" y="975740"/>
            <a:ext cx="7132320" cy="47343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Certificaciones</a:t>
            </a:r>
            <a:r>
              <a:rPr sz="1400" b="1" spc="-9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260985" algn="just">
              <a:lnSpc>
                <a:spcPct val="110100"/>
              </a:lnSpc>
            </a:pP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Organización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Internacional para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Estandarización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(ISO)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 federación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alcance</a:t>
            </a:r>
            <a:r>
              <a:rPr sz="1400" spc="3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mundial integrada por cuerpos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estandarización nacionales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153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países,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400" spc="11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gubernamental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establecida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1947.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3975">
              <a:lnSpc>
                <a:spcPct val="1079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misión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promover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desarrollo de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estandarización de actividades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mira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sz="14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facilitar</a:t>
            </a:r>
            <a:r>
              <a:rPr sz="1400" spc="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intercambio</a:t>
            </a:r>
            <a:r>
              <a:rPr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productos.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2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ISO‖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palabra,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deriva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del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Griego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―isos‖,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significa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―igual‖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―estándar‖,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decir</a:t>
            </a:r>
            <a:r>
              <a:rPr sz="1400" spc="1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realizar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actividades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iguales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estándares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Empresa.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existentes</a:t>
            </a:r>
            <a:r>
              <a:rPr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son: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9001:2008: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Calidad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(Quality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Management)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27001:2005: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(Information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Policy)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400" spc="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20000:2005: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Tecnológicos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(Information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Technology</a:t>
            </a:r>
            <a:r>
              <a:rPr sz="14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Management)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14001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Medioambiental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(Enviromet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Management)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634724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43044" y="2657470"/>
            <a:ext cx="301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419" sz="1400" b="1" spc="-10" dirty="0">
                <a:latin typeface="Century Gothic" panose="020B0502020202020204" pitchFamily="34" charset="0"/>
                <a:cs typeface="Calibri"/>
              </a:rPr>
              <a:t>NORMAS ISO AUDITORIA DE SISTEMAS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135" marR="979805">
              <a:lnSpc>
                <a:spcPct val="100000"/>
              </a:lnSpc>
            </a:pPr>
            <a:r>
              <a:rPr lang="es-MX" sz="1600" b="1" dirty="0">
                <a:latin typeface="Morn Thin" panose="00000200000000000000" pitchFamily="50" charset="0"/>
              </a:rPr>
              <a:t>CONCEPTOS.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dirty="0">
                <a:latin typeface="Calibri"/>
                <a:cs typeface="Calibri"/>
              </a:rPr>
              <a:t> 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spc="-10" dirty="0">
                <a:latin typeface="Calibri"/>
                <a:cs typeface="Calibri"/>
              </a:rPr>
              <a:t>EJEMPLOS</a:t>
            </a:r>
            <a:r>
              <a:rPr lang="es-419" sz="1600" b="1" dirty="0">
                <a:latin typeface="Calibri"/>
                <a:cs typeface="Calibri"/>
              </a:rPr>
              <a:t> </a:t>
            </a:r>
            <a:r>
              <a:rPr lang="es-419" sz="1600" b="1" spc="-10" dirty="0">
                <a:latin typeface="Calibri"/>
                <a:cs typeface="Calibri"/>
              </a:rPr>
              <a:t>APLICADOS</a:t>
            </a:r>
            <a:endParaRPr lang="es-419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BD8ACB4C-3A2E-1C78-B3E3-995CB3BA919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9707" y="262078"/>
            <a:ext cx="725090" cy="115118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46D1AF0-CEFA-F1BC-6CA2-6733A3D09B68}"/>
              </a:ext>
            </a:extLst>
          </p:cNvPr>
          <p:cNvSpPr txBox="1"/>
          <p:nvPr/>
        </p:nvSpPr>
        <p:spPr>
          <a:xfrm>
            <a:off x="527176" y="685277"/>
            <a:ext cx="7273925" cy="53677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8600"/>
              </a:lnSpc>
              <a:spcBef>
                <a:spcPts val="95"/>
              </a:spcBef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2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22301:2012:</a:t>
            </a:r>
            <a:r>
              <a:rPr sz="12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Riesgos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Plan</a:t>
            </a:r>
            <a:r>
              <a:rPr sz="12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Continuidad</a:t>
            </a:r>
            <a:r>
              <a:rPr sz="12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(Risk</a:t>
            </a:r>
            <a:r>
              <a:rPr sz="12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</a:t>
            </a:r>
            <a:r>
              <a:rPr sz="1200" spc="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&amp;</a:t>
            </a:r>
            <a:r>
              <a:rPr sz="12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Business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Continuity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Plan)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11454">
              <a:lnSpc>
                <a:spcPct val="100000"/>
              </a:lnSpc>
              <a:spcBef>
                <a:spcPts val="1095"/>
              </a:spcBef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Beneficios</a:t>
            </a:r>
            <a:r>
              <a:rPr sz="1200" b="1" spc="46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4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200" b="1" spc="434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implementación</a:t>
            </a:r>
            <a:r>
              <a:rPr sz="1200" b="1" spc="434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459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</a:t>
            </a:r>
            <a:r>
              <a:rPr sz="1200" b="1" spc="4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sistema</a:t>
            </a:r>
            <a:r>
              <a:rPr sz="1200" b="1" spc="4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4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</a:t>
            </a:r>
            <a:r>
              <a:rPr sz="1200" b="1" spc="4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211454">
              <a:lnSpc>
                <a:spcPct val="100000"/>
              </a:lnSpc>
            </a:pP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Calidad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211454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</a:t>
            </a:r>
            <a:r>
              <a:rPr sz="12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enfocados</a:t>
            </a:r>
            <a:r>
              <a:rPr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Gestión: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0014" marR="1499235">
              <a:lnSpc>
                <a:spcPct val="138700"/>
              </a:lnSpc>
              <a:spcBef>
                <a:spcPts val="15"/>
              </a:spcBef>
              <a:buChar char="•"/>
              <a:tabLst>
                <a:tab pos="568960" algn="l"/>
                <a:tab pos="56959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Objetivos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largo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plazo</a:t>
            </a:r>
            <a:r>
              <a:rPr sz="12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vinculados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 la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visión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Toma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de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decisiones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basadas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información: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570230" indent="-450850">
              <a:lnSpc>
                <a:spcPct val="100000"/>
              </a:lnSpc>
              <a:buChar char="•"/>
              <a:tabLst>
                <a:tab pos="570230" algn="l"/>
                <a:tab pos="570865" algn="l"/>
              </a:tabLst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Medida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indicadores</a:t>
            </a:r>
            <a:r>
              <a:rPr sz="1200" spc="-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clave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568960" indent="-448945">
              <a:lnSpc>
                <a:spcPct val="100000"/>
              </a:lnSpc>
              <a:spcBef>
                <a:spcPts val="1055"/>
              </a:spcBef>
              <a:buChar char="•"/>
              <a:tabLst>
                <a:tab pos="568325" algn="l"/>
                <a:tab pos="568960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Acciones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proactivas</a:t>
            </a:r>
            <a:r>
              <a:rPr sz="1200" spc="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Mejoramiento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contínuo: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570230" indent="-450850">
              <a:lnSpc>
                <a:spcPct val="100000"/>
              </a:lnSpc>
              <a:spcBef>
                <a:spcPts val="5"/>
              </a:spcBef>
              <a:buChar char="•"/>
              <a:tabLst>
                <a:tab pos="570230" algn="l"/>
                <a:tab pos="57086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alc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z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</a:t>
            </a:r>
            <a:r>
              <a:rPr sz="1200" spc="-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etas</a:t>
            </a:r>
          </a:p>
          <a:p>
            <a:pPr marL="577850" indent="-458470">
              <a:lnSpc>
                <a:spcPct val="100000"/>
              </a:lnSpc>
              <a:spcBef>
                <a:spcPts val="1080"/>
              </a:spcBef>
              <a:buChar char="•"/>
              <a:tabLst>
                <a:tab pos="577850" algn="l"/>
                <a:tab pos="57848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excelencia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negocios</a:t>
            </a:r>
            <a:r>
              <a:rPr sz="1200" spc="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Enfoque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procesos: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568960" indent="-449580">
              <a:lnSpc>
                <a:spcPct val="100000"/>
              </a:lnSpc>
              <a:buChar char="•"/>
              <a:tabLst>
                <a:tab pos="568960" algn="l"/>
                <a:tab pos="56959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Control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efectivo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sobre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r>
              <a:rPr sz="12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individuales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0014" marR="1524635">
              <a:lnSpc>
                <a:spcPts val="2330"/>
              </a:lnSpc>
              <a:spcBef>
                <a:spcPts val="165"/>
              </a:spcBef>
              <a:buChar char="•"/>
              <a:tabLst>
                <a:tab pos="568960" algn="l"/>
                <a:tab pos="569595" algn="l"/>
              </a:tabLst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Énfasis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efectividad 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mejoramiento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continuo </a:t>
            </a:r>
            <a:r>
              <a:rPr sz="1200" spc="-3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Mejor</a:t>
            </a:r>
            <a:r>
              <a:rPr sz="12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flexibilidad: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568960" indent="-449580">
              <a:lnSpc>
                <a:spcPct val="100000"/>
              </a:lnSpc>
              <a:spcBef>
                <a:spcPts val="459"/>
              </a:spcBef>
              <a:buChar char="•"/>
              <a:tabLst>
                <a:tab pos="568960" algn="l"/>
                <a:tab pos="56959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términos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documentación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(disponibilidad)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0014">
              <a:lnSpc>
                <a:spcPct val="100000"/>
              </a:lnSpc>
              <a:spcBef>
                <a:spcPts val="650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Satisfacción</a:t>
            </a:r>
            <a:r>
              <a:rPr sz="1200" spc="-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cliente: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568960" indent="-449580">
              <a:lnSpc>
                <a:spcPct val="100000"/>
              </a:lnSpc>
              <a:spcBef>
                <a:spcPts val="625"/>
              </a:spcBef>
              <a:buChar char="•"/>
              <a:tabLst>
                <a:tab pos="568960" algn="l"/>
                <a:tab pos="569595" algn="l"/>
              </a:tabLst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Mejoramiento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satisfacción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cliente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gestor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clave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8709511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3ADFF62-D3BE-20EB-A6B6-182E540905A2}"/>
              </a:ext>
            </a:extLst>
          </p:cNvPr>
          <p:cNvSpPr txBox="1"/>
          <p:nvPr/>
        </p:nvSpPr>
        <p:spPr>
          <a:xfrm>
            <a:off x="1002944" y="1244472"/>
            <a:ext cx="627603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Acciones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correctivas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preventivas</a:t>
            </a:r>
            <a:r>
              <a:rPr sz="14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responsables</a:t>
            </a:r>
            <a:r>
              <a:rPr sz="14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fechas</a:t>
            </a: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F1170400-3C13-1843-CC81-CDC36007F0D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4995" y="1764411"/>
            <a:ext cx="6851904" cy="41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7882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3426EE9-C356-F067-0163-7C8F3D862EAD}"/>
              </a:ext>
            </a:extLst>
          </p:cNvPr>
          <p:cNvSpPr txBox="1"/>
          <p:nvPr/>
        </p:nvSpPr>
        <p:spPr>
          <a:xfrm>
            <a:off x="2169044" y="592587"/>
            <a:ext cx="7149059" cy="16677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efinición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spc="-11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Añ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sc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(fi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sc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y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ear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– </a:t>
            </a:r>
            <a:r>
              <a:rPr sz="1200" spc="-1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)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99109" indent="-448945">
              <a:lnSpc>
                <a:spcPct val="100000"/>
              </a:lnSpc>
              <a:buChar char="•"/>
              <a:tabLst>
                <a:tab pos="498475" algn="l"/>
                <a:tab pos="49974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año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fiscal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inicia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Enero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termina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99109" indent="-448945">
              <a:lnSpc>
                <a:spcPct val="100000"/>
              </a:lnSpc>
              <a:buChar char="•"/>
              <a:tabLst>
                <a:tab pos="498475" algn="l"/>
                <a:tab pos="49974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Diciembre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99109" marR="328295" indent="-448945">
              <a:lnSpc>
                <a:spcPct val="100000"/>
              </a:lnSpc>
              <a:spcBef>
                <a:spcPts val="635"/>
              </a:spcBef>
              <a:buChar char="•"/>
              <a:tabLst>
                <a:tab pos="498475" algn="l"/>
                <a:tab pos="49974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año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fiscal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compuesto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cuatro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trimestres</a:t>
            </a:r>
            <a:r>
              <a:rPr sz="12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(cuatro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Quarter)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99109" marR="339725">
              <a:lnSpc>
                <a:spcPct val="100000"/>
              </a:lnSpc>
              <a:spcBef>
                <a:spcPts val="82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año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fiscal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compuesto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 dos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semestres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(dos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Half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Year)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45415">
              <a:lnSpc>
                <a:spcPct val="100000"/>
              </a:lnSpc>
              <a:spcBef>
                <a:spcPts val="670"/>
              </a:spcBef>
            </a:pP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Año</a:t>
            </a:r>
            <a:r>
              <a:rPr sz="1200" b="1" spc="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Fiscal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(Fiscal</a:t>
            </a:r>
            <a:r>
              <a:rPr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Year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–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FY)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-&gt;</a:t>
            </a:r>
            <a:r>
              <a:rPr sz="12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para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el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año</a:t>
            </a:r>
            <a:r>
              <a:rPr sz="12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2017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seria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FY2017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D35251E0-A101-8CB3-36B0-64C44EBB6D4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8127" y="2535841"/>
            <a:ext cx="3738372" cy="304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8060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77F70A2-6301-1CB5-B1B6-F14FF69CABAC}"/>
              </a:ext>
            </a:extLst>
          </p:cNvPr>
          <p:cNvSpPr txBox="1"/>
          <p:nvPr/>
        </p:nvSpPr>
        <p:spPr>
          <a:xfrm>
            <a:off x="861316" y="1443820"/>
            <a:ext cx="6806565" cy="2615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Periodicidad</a:t>
            </a:r>
            <a:r>
              <a:rPr sz="1400" b="1" spc="-9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4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las</a:t>
            </a:r>
            <a:r>
              <a:rPr sz="14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auditorias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09400"/>
              </a:lnSpc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Auditoría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realiza de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acuerdo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periodos: cada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tres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meses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(Quarter)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aéreas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manejan procesos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principales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cada seis meses (Half 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Year)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grupos que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manejan</a:t>
            </a:r>
            <a:r>
              <a:rPr sz="14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r>
              <a:rPr sz="14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soporte.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3234690">
              <a:lnSpc>
                <a:spcPts val="3360"/>
              </a:lnSpc>
              <a:spcBef>
                <a:spcPts val="365"/>
              </a:spcBef>
            </a:pP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Auditorias</a:t>
            </a:r>
            <a:r>
              <a:rPr sz="14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cada</a:t>
            </a:r>
            <a:r>
              <a:rPr sz="14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tres</a:t>
            </a:r>
            <a:r>
              <a:rPr sz="14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meses</a:t>
            </a:r>
            <a:r>
              <a:rPr sz="1400" b="1" spc="-6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(cada</a:t>
            </a:r>
            <a:r>
              <a:rPr sz="1400" b="1" spc="-6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Quarter) </a:t>
            </a:r>
            <a:r>
              <a:rPr sz="1400" b="1" spc="-3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Procesos</a:t>
            </a:r>
            <a:r>
              <a:rPr sz="1400" b="1" spc="-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Principales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454659" indent="-441959">
              <a:lnSpc>
                <a:spcPct val="100000"/>
              </a:lnSpc>
              <a:spcBef>
                <a:spcPts val="275"/>
              </a:spcBef>
              <a:buChar char="•"/>
              <a:tabLst>
                <a:tab pos="454025" algn="l"/>
                <a:tab pos="454659" algn="l"/>
              </a:tabLst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Marketing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75615" indent="-463550">
              <a:lnSpc>
                <a:spcPct val="100000"/>
              </a:lnSpc>
              <a:spcBef>
                <a:spcPts val="725"/>
              </a:spcBef>
              <a:buChar char="•"/>
              <a:tabLst>
                <a:tab pos="475615" algn="l"/>
                <a:tab pos="476250" algn="l"/>
              </a:tabLst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Ventas</a:t>
            </a: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0B57A9AB-0ED4-CAD3-BC9E-0BCC6CBFF3F6}"/>
              </a:ext>
            </a:extLst>
          </p:cNvPr>
          <p:cNvSpPr txBox="1"/>
          <p:nvPr/>
        </p:nvSpPr>
        <p:spPr>
          <a:xfrm>
            <a:off x="867413" y="4292556"/>
            <a:ext cx="882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•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52EE591-1092-E461-A246-88BBE92CD09F}"/>
              </a:ext>
            </a:extLst>
          </p:cNvPr>
          <p:cNvSpPr txBox="1"/>
          <p:nvPr/>
        </p:nvSpPr>
        <p:spPr>
          <a:xfrm>
            <a:off x="1310007" y="4308939"/>
            <a:ext cx="2629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Productos</a:t>
            </a:r>
            <a:r>
              <a:rPr sz="14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4DF5C9-56C4-5147-2ADD-ED0A51235F49}"/>
              </a:ext>
            </a:extLst>
          </p:cNvPr>
          <p:cNvSpPr txBox="1"/>
          <p:nvPr/>
        </p:nvSpPr>
        <p:spPr>
          <a:xfrm>
            <a:off x="3076575" y="4981329"/>
            <a:ext cx="2076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100" dirty="0">
                <a:hlinkClick r:id="rId4" action="ppaction://hlinkfile"/>
              </a:rPr>
              <a:t>ControlesISO27002-2013.pdf</a:t>
            </a:r>
            <a:endParaRPr lang="es-419" sz="1100" dirty="0"/>
          </a:p>
        </p:txBody>
      </p:sp>
    </p:spTree>
    <p:extLst>
      <p:ext uri="{BB962C8B-B14F-4D97-AF65-F5344CB8AC3E}">
        <p14:creationId xmlns:p14="http://schemas.microsoft.com/office/powerpoint/2010/main" val="25537081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288AC4F-8C3F-0727-CA23-86B7BCEC2395}"/>
              </a:ext>
            </a:extLst>
          </p:cNvPr>
          <p:cNvSpPr txBox="1"/>
          <p:nvPr/>
        </p:nvSpPr>
        <p:spPr>
          <a:xfrm>
            <a:off x="751966" y="1201670"/>
            <a:ext cx="8087359" cy="45984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3765">
              <a:lnSpc>
                <a:spcPct val="100000"/>
              </a:lnSpc>
              <a:spcBef>
                <a:spcPts val="10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Administración</a:t>
            </a:r>
            <a:r>
              <a:rPr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Finanzas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927100" marR="3971290">
              <a:lnSpc>
                <a:spcPct val="238700"/>
              </a:lnSpc>
              <a:spcBef>
                <a:spcPts val="1120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Administración</a:t>
            </a:r>
            <a:r>
              <a:rPr sz="12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recursos</a:t>
            </a:r>
            <a:r>
              <a:rPr sz="12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humanos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Provisión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materiales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880744" marR="3543935">
              <a:lnSpc>
                <a:spcPct val="100000"/>
              </a:lnSpc>
              <a:spcBef>
                <a:spcPts val="1255"/>
              </a:spcBef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Desarrollo</a:t>
            </a:r>
            <a:r>
              <a:rPr sz="1200" spc="2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1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mantenimiento</a:t>
            </a:r>
            <a:r>
              <a:rPr sz="1200" spc="2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</a:t>
            </a:r>
            <a:r>
              <a:rPr sz="1200" spc="2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tecnología</a:t>
            </a:r>
          </a:p>
          <a:p>
            <a:pPr marL="880744" marR="3422015" indent="-33020">
              <a:lnSpc>
                <a:spcPct val="147100"/>
              </a:lnSpc>
              <a:spcBef>
                <a:spcPts val="830"/>
              </a:spcBef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Manejo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servicios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infraestructura corporativa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Manejo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aspectos</a:t>
            </a:r>
            <a:r>
              <a:rPr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ambientales</a:t>
            </a:r>
          </a:p>
          <a:p>
            <a:pPr marL="824230" marR="4232275" indent="-8255">
              <a:lnSpc>
                <a:spcPct val="242300"/>
              </a:lnSpc>
              <a:spcBef>
                <a:spcPts val="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Planificación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administración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Administración</a:t>
            </a:r>
            <a:r>
              <a:rPr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200" spc="-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legales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Proceso</a:t>
            </a:r>
            <a:r>
              <a:rPr sz="12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Auditoria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–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no-conformidad/observaciones/recomendaciones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09400"/>
              </a:lnSpc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auditoría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 registrar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hallazgos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encontrados, el auditor deberá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indicar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auditado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los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hallazgos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"oportunidad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mejora",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el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informe</a:t>
            </a:r>
            <a:r>
              <a:rPr sz="1200" spc="3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</a:t>
            </a:r>
            <a:r>
              <a:rPr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existir:</a:t>
            </a:r>
            <a:r>
              <a:rPr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no-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conformidades,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no-conformidades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escalables,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observaciones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recomendaciones.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6589070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5237697-C380-6F71-C61A-29E1378C5A18}"/>
              </a:ext>
            </a:extLst>
          </p:cNvPr>
          <p:cNvSpPr txBox="1"/>
          <p:nvPr/>
        </p:nvSpPr>
        <p:spPr>
          <a:xfrm>
            <a:off x="377770" y="1377663"/>
            <a:ext cx="7826375" cy="4077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105"/>
              </a:spcBef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NO</a:t>
            </a:r>
            <a:r>
              <a:rPr sz="12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CONFORMIDADES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(NCR)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255270" marR="511175">
              <a:lnSpc>
                <a:spcPct val="1079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auditor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encuentra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insatisfacción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25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exigencias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especificadas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200" spc="2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requisitos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preestablecidos.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2552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Ejemplos: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1009" indent="-448945">
              <a:lnSpc>
                <a:spcPct val="100000"/>
              </a:lnSpc>
              <a:spcBef>
                <a:spcPts val="1200"/>
              </a:spcBef>
              <a:buChar char="•"/>
              <a:tabLst>
                <a:tab pos="461009" algn="l"/>
                <a:tab pos="46164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existe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cronograma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capacitaciones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cronograma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vacaciones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1009" indent="-448945">
              <a:lnSpc>
                <a:spcPct val="100000"/>
              </a:lnSpc>
              <a:spcBef>
                <a:spcPts val="645"/>
              </a:spcBef>
              <a:buChar char="•"/>
              <a:tabLst>
                <a:tab pos="461009" algn="l"/>
                <a:tab pos="461645" algn="l"/>
              </a:tabLst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Incumplimiento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actividad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dentro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proceso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347345">
              <a:lnSpc>
                <a:spcPct val="100000"/>
              </a:lnSpc>
              <a:spcBef>
                <a:spcPts val="655"/>
              </a:spcBef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NO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CONFORMIDADES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ESCALABLES</a:t>
            </a:r>
            <a:r>
              <a:rPr sz="1200" b="1" spc="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(NCRE)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347345" marR="5080">
              <a:lnSpc>
                <a:spcPct val="1086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</a:t>
            </a:r>
            <a:r>
              <a:rPr sz="1200" spc="2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auditor</a:t>
            </a:r>
            <a:r>
              <a:rPr sz="1200" spc="25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observa</a:t>
            </a:r>
            <a:r>
              <a:rPr sz="1200" spc="2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spc="2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incumplimiento</a:t>
            </a:r>
            <a:r>
              <a:rPr sz="1200" spc="2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200" spc="2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25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exigencias</a:t>
            </a:r>
            <a:r>
              <a:rPr sz="1200" spc="25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especificadas</a:t>
            </a:r>
            <a:r>
              <a:rPr sz="1200" spc="2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spc="2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200" spc="2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25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requisitos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preestablecidos,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pero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pertenece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otra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área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diferente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auditada.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347345">
              <a:lnSpc>
                <a:spcPct val="100000"/>
              </a:lnSpc>
              <a:spcBef>
                <a:spcPts val="130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Ejemplos: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1009" indent="-448945">
              <a:lnSpc>
                <a:spcPct val="100000"/>
              </a:lnSpc>
              <a:buChar char="•"/>
              <a:tabLst>
                <a:tab pos="461009" algn="l"/>
                <a:tab pos="46164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muestra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carrera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(este</a:t>
            </a:r>
            <a:r>
              <a:rPr sz="12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tema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RRHH)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1009" indent="-448945">
              <a:lnSpc>
                <a:spcPct val="100000"/>
              </a:lnSpc>
              <a:spcBef>
                <a:spcPts val="650"/>
              </a:spcBef>
              <a:buChar char="•"/>
              <a:tabLst>
                <a:tab pos="461009" algn="l"/>
                <a:tab pos="46164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muestra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utilidad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$$ de su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Unidad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(este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tema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es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Financiero)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2404715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F2DB739-0446-61FF-BCAB-A48716ACF377}"/>
              </a:ext>
            </a:extLst>
          </p:cNvPr>
          <p:cNvSpPr txBox="1"/>
          <p:nvPr/>
        </p:nvSpPr>
        <p:spPr>
          <a:xfrm>
            <a:off x="562762" y="1054988"/>
            <a:ext cx="7453630" cy="40017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FEEDBACK</a:t>
            </a:r>
            <a:r>
              <a:rPr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AL</a:t>
            </a:r>
            <a:r>
              <a:rPr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AUDITOR</a:t>
            </a:r>
            <a:r>
              <a:rPr sz="1200" b="1" spc="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–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INFRAESTRUCTURA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08200"/>
              </a:lnSpc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Caso: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proyecto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solicitado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software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especial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XYZ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hace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unos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3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meses,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sin</a:t>
            </a:r>
            <a:r>
              <a:rPr sz="1200" spc="1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embargo </a:t>
            </a:r>
            <a:r>
              <a:rPr sz="1200" spc="-3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solicitud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aún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sigue abierta, razón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cual el cronograma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proyecto se encuentra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afectado.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2280" indent="-450215">
              <a:lnSpc>
                <a:spcPct val="100000"/>
              </a:lnSpc>
              <a:spcBef>
                <a:spcPts val="5"/>
              </a:spcBef>
              <a:buChar char="•"/>
              <a:tabLst>
                <a:tab pos="462280" algn="l"/>
                <a:tab pos="462915" algn="l"/>
              </a:tabLst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Identificación/provisión/mantenimiento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tecnológica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necesaria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>
              <a:lnSpc>
                <a:spcPct val="107900"/>
              </a:lnSpc>
              <a:buChar char="•"/>
              <a:tabLst>
                <a:tab pos="76200" algn="l"/>
                <a:tab pos="6743700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Esto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puede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no-conformidad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grupo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Infraestructura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tecnológica,	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debido</a:t>
            </a:r>
            <a:r>
              <a:rPr sz="1200" spc="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han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cumplido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fechas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cronograma.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2280" indent="-450215">
              <a:lnSpc>
                <a:spcPct val="100000"/>
              </a:lnSpc>
              <a:spcBef>
                <a:spcPts val="1225"/>
              </a:spcBef>
              <a:buChar char="•"/>
              <a:tabLst>
                <a:tab pos="462280" algn="l"/>
                <a:tab pos="46291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5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auditor</a:t>
            </a:r>
            <a:r>
              <a:rPr sz="1200" spc="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</a:t>
            </a:r>
            <a:r>
              <a:rPr sz="1200" spc="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también</a:t>
            </a:r>
            <a:r>
              <a:rPr sz="1200" spc="5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validar</a:t>
            </a:r>
            <a:r>
              <a:rPr sz="1200" spc="4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459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cumplimiento</a:t>
            </a:r>
            <a:r>
              <a:rPr sz="1200" spc="4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484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4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actividades: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2280">
              <a:lnSpc>
                <a:spcPct val="100000"/>
              </a:lnSpc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Incidentes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(Incident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2280">
              <a:lnSpc>
                <a:spcPct val="100000"/>
              </a:lnSpc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Problemas</a:t>
            </a:r>
            <a:r>
              <a:rPr sz="12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(Problem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2280" marR="1737995">
              <a:lnSpc>
                <a:spcPts val="2290"/>
              </a:lnSpc>
              <a:spcBef>
                <a:spcPts val="130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Configuraciones</a:t>
            </a:r>
            <a:r>
              <a:rPr sz="1200" spc="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(Configuration</a:t>
            </a:r>
            <a:r>
              <a:rPr sz="1200" spc="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Management)</a:t>
            </a:r>
            <a:r>
              <a:rPr sz="1200" spc="1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Cambios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(Change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Management)</a:t>
            </a:r>
          </a:p>
          <a:p>
            <a:pPr marL="462280">
              <a:lnSpc>
                <a:spcPct val="100000"/>
              </a:lnSpc>
              <a:spcBef>
                <a:spcPts val="985"/>
              </a:spcBef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Entregas</a:t>
            </a:r>
            <a:r>
              <a:rPr sz="12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(Release</a:t>
            </a:r>
            <a:r>
              <a:rPr sz="12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agement)</a:t>
            </a: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19713570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F1AE2A5-55EA-47C9-CA49-FA14919DBEA5}"/>
              </a:ext>
            </a:extLst>
          </p:cNvPr>
          <p:cNvSpPr txBox="1"/>
          <p:nvPr/>
        </p:nvSpPr>
        <p:spPr>
          <a:xfrm>
            <a:off x="2180258" y="632432"/>
            <a:ext cx="383159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254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9001:2008</a:t>
            </a:r>
            <a:r>
              <a:rPr sz="1200" b="1" spc="-6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-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</a:t>
            </a:r>
            <a:r>
              <a:rPr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CALIDAD</a:t>
            </a:r>
            <a:r>
              <a:rPr sz="1200" b="1" spc="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(A12)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05FB5AC-48CB-234C-0713-8DC8028EA216}"/>
              </a:ext>
            </a:extLst>
          </p:cNvPr>
          <p:cNvSpPr txBox="1"/>
          <p:nvPr/>
        </p:nvSpPr>
        <p:spPr>
          <a:xfrm>
            <a:off x="508938" y="1430162"/>
            <a:ext cx="7040245" cy="13946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9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9001:2008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10000"/>
              </a:lnSpc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Elaborada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Internacional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Estandarización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(ISO).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9001:2008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base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Sistema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Calidad (SGC)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norma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internacional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200" spc="7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centra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todos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elementos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administración de calidad con los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2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</a:t>
            </a:r>
            <a:r>
              <a:rPr sz="1200" spc="1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contar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tener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efectivo</a:t>
            </a:r>
            <a:r>
              <a:rPr sz="12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2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le</a:t>
            </a:r>
            <a:r>
              <a:rPr sz="12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permita</a:t>
            </a:r>
            <a:r>
              <a:rPr sz="12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administrar </a:t>
            </a:r>
            <a:r>
              <a:rPr sz="1200" spc="-3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mejorar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calidad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sus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productos</a:t>
            </a:r>
            <a:r>
              <a:rPr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E4F7223B-BC5F-E715-4772-5FB6CC06F14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2620" y="2881883"/>
            <a:ext cx="1446276" cy="1187195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6C5F27A6-911D-0422-A2E3-32C40469B9F8}"/>
              </a:ext>
            </a:extLst>
          </p:cNvPr>
          <p:cNvSpPr txBox="1"/>
          <p:nvPr/>
        </p:nvSpPr>
        <p:spPr>
          <a:xfrm>
            <a:off x="642924" y="4226407"/>
            <a:ext cx="6906259" cy="15118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9300"/>
              </a:lnSpc>
              <a:spcBef>
                <a:spcPts val="95"/>
              </a:spcBef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Pueden utilizarse para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aplicación interna por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organizaciones, sin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importar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 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producto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brinda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 pública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privada,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cualquiera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que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sea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tamaño,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certificación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fines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contractuales.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9525" algn="just">
              <a:lnSpc>
                <a:spcPct val="108900"/>
              </a:lnSpc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clientes se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inclinan por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proveedores que cuentan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 acreditación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porque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este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modo se aseguran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 seleccionada disponga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buen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3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Calidad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(SGC</a:t>
            </a:r>
            <a:r>
              <a:rPr sz="16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).</a:t>
            </a:r>
            <a:endParaRPr sz="160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71519165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C6F2EF46-2A4F-7808-D03C-2E8C054C883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6382" y="148148"/>
            <a:ext cx="725090" cy="115118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BAFBC56A-3480-9821-48D3-94AD036D77F9}"/>
              </a:ext>
            </a:extLst>
          </p:cNvPr>
          <p:cNvSpPr txBox="1"/>
          <p:nvPr/>
        </p:nvSpPr>
        <p:spPr>
          <a:xfrm>
            <a:off x="768350" y="1119589"/>
            <a:ext cx="7270115" cy="31032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estructura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Calidad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contener: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20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94665" indent="-448945">
              <a:lnSpc>
                <a:spcPct val="100000"/>
              </a:lnSpc>
              <a:buChar char="•"/>
              <a:tabLst>
                <a:tab pos="494665" algn="l"/>
                <a:tab pos="495300" algn="l"/>
              </a:tabLst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anu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200" spc="-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alidad</a:t>
            </a:r>
          </a:p>
          <a:p>
            <a:pPr marL="494665" indent="-448945">
              <a:lnSpc>
                <a:spcPct val="100000"/>
              </a:lnSpc>
              <a:spcBef>
                <a:spcPts val="650"/>
              </a:spcBef>
              <a:buChar char="•"/>
              <a:tabLst>
                <a:tab pos="494665" algn="l"/>
                <a:tab pos="495300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Manuales</a:t>
            </a:r>
            <a:r>
              <a:rPr sz="12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r>
              <a:rPr sz="1200" spc="-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(Handbooks)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94665" indent="-448945">
              <a:lnSpc>
                <a:spcPct val="100000"/>
              </a:lnSpc>
              <a:spcBef>
                <a:spcPts val="650"/>
              </a:spcBef>
              <a:buChar char="•"/>
              <a:tabLst>
                <a:tab pos="494665" algn="l"/>
                <a:tab pos="495300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Manuales</a:t>
            </a:r>
            <a:r>
              <a:rPr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Procedimientos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94665" indent="-448945">
              <a:lnSpc>
                <a:spcPct val="100000"/>
              </a:lnSpc>
              <a:spcBef>
                <a:spcPts val="650"/>
              </a:spcBef>
              <a:buChar char="•"/>
              <a:tabLst>
                <a:tab pos="494665" algn="l"/>
                <a:tab pos="495300" algn="l"/>
              </a:tabLst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Estándares</a:t>
            </a:r>
            <a:r>
              <a:rPr sz="1200" spc="-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Guías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1682114">
              <a:lnSpc>
                <a:spcPct val="200199"/>
              </a:lnSpc>
              <a:spcBef>
                <a:spcPts val="51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22301:2012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RIESGOS</a:t>
            </a:r>
            <a:r>
              <a:rPr sz="1200" b="1" spc="-8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2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PLAN</a:t>
            </a:r>
            <a:r>
              <a:rPr sz="1200" b="1" spc="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CONTINUIDAD </a:t>
            </a:r>
            <a:r>
              <a:rPr sz="1200" b="1" spc="-37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6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22301:2012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>
              <a:lnSpc>
                <a:spcPct val="108600"/>
              </a:lnSpc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 norma fue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redactada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principales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especialistas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el tema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proporciona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mejor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marco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referencia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gestionar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continuidad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negocio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EFE5FA1E-E604-E9CC-7F68-155D61895BD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26564" y="4427220"/>
            <a:ext cx="2092452" cy="13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536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9D46F9B7-D17D-98FE-1F3A-8C860138F42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5385" y="1050611"/>
            <a:ext cx="725090" cy="115118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296EB1D-3885-FF47-8B23-914FC83B3DDA}"/>
              </a:ext>
            </a:extLst>
          </p:cNvPr>
          <p:cNvSpPr txBox="1"/>
          <p:nvPr/>
        </p:nvSpPr>
        <p:spPr>
          <a:xfrm>
            <a:off x="377770" y="1406373"/>
            <a:ext cx="7482840" cy="36245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74090">
              <a:lnSpc>
                <a:spcPct val="110000"/>
              </a:lnSpc>
              <a:spcBef>
                <a:spcPts val="100"/>
              </a:spcBef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Aplica</a:t>
            </a:r>
            <a:r>
              <a:rPr sz="1200" spc="30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2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estándar</a:t>
            </a:r>
            <a:r>
              <a:rPr sz="1200" spc="30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internacional</a:t>
            </a:r>
            <a:r>
              <a:rPr sz="1200" spc="3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30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30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3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Riesgos</a:t>
            </a:r>
            <a:r>
              <a:rPr sz="1200" spc="3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(risk</a:t>
            </a:r>
            <a:r>
              <a:rPr sz="1200" spc="3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management)</a:t>
            </a:r>
            <a:r>
              <a:rPr sz="1200" spc="3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Plan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Continuidad</a:t>
            </a:r>
            <a:r>
              <a:rPr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(Business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Continuity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Plan)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</a:t>
            </a:r>
            <a:r>
              <a:rPr sz="1200" b="1" spc="-8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del</a:t>
            </a:r>
            <a:r>
              <a:rPr sz="1200" b="1" spc="-6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Riesgo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297815" algn="just">
              <a:lnSpc>
                <a:spcPct val="109100"/>
              </a:lnSpc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 enfoque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estructurado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manejar 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incertidumbre</a:t>
            </a:r>
            <a:r>
              <a:rPr sz="1200" spc="3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relativa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 amenaza,</a:t>
            </a:r>
            <a:r>
              <a:rPr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través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 secuencia de actividades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humanas que incluyen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evaluación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riesgo,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estrategias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desarrollo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manejarlo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y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mitigación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riesgo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utilizando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recursos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gerenciales.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Procesos</a:t>
            </a:r>
            <a:r>
              <a:rPr sz="1200" b="1" spc="-9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Comunes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52400" marR="261620">
              <a:lnSpc>
                <a:spcPct val="108600"/>
              </a:lnSpc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9001:2008-Gestión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Calidad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(Quality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Management)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22301:2012-Gestión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200" b="1" spc="-3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Riesgos</a:t>
            </a:r>
            <a:r>
              <a:rPr sz="12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Plan</a:t>
            </a:r>
            <a:r>
              <a:rPr sz="12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Continuidad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(Risk</a:t>
            </a:r>
            <a:r>
              <a:rPr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Management</a:t>
            </a:r>
            <a:r>
              <a:rPr sz="1200" b="1" spc="-7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&amp;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Business</a:t>
            </a:r>
            <a:r>
              <a:rPr sz="12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Continuity</a:t>
            </a:r>
            <a:r>
              <a:rPr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Plan)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52400" marR="5080">
              <a:lnSpc>
                <a:spcPct val="1079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De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acuerdo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la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ISO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9001:2008-Gestión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de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Calidad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y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la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ISO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22301:2012-Gestión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Riesgos </a:t>
            </a:r>
            <a:r>
              <a:rPr sz="1200" spc="-35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y</a:t>
            </a:r>
            <a:r>
              <a:rPr sz="1200" spc="12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Plan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de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Continuidad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existen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31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procesos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comunes.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418704819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es-419" sz="1400" b="1" spc="-10" dirty="0">
                  <a:solidFill>
                    <a:schemeClr val="bg1"/>
                  </a:solidFill>
                  <a:latin typeface="Century Gothic" panose="020B0502020202020204" pitchFamily="34" charset="0"/>
                  <a:cs typeface="Calibri"/>
                </a:rPr>
                <a:t>NORMAS ISO AUDITORIA DE SISTEMAS</a:t>
              </a: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A0557F64-418D-73E8-B339-64C88910049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2940" y="1072895"/>
            <a:ext cx="8481060" cy="4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375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9E30B8C8-E6CB-A6DF-73F7-DE1B8BF923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361" y="762000"/>
            <a:ext cx="7159752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0367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D24ED57E-907E-C4DD-4640-E4D22DBE68C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87" y="490727"/>
            <a:ext cx="7911083" cy="53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5532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3E2960CE-836B-7B52-38A1-680AA90CAE6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691" y="1046987"/>
            <a:ext cx="7606283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0129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D8ED564A-62BF-47AB-248C-5248E7C4CD8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047" y="877824"/>
            <a:ext cx="7871459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9941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F611E918-28B7-0760-B638-5522674A5B6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047" y="996696"/>
            <a:ext cx="7677911" cy="54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266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831C251-B9CB-DA6B-7F41-BB619C33B182}"/>
              </a:ext>
            </a:extLst>
          </p:cNvPr>
          <p:cNvSpPr txBox="1"/>
          <p:nvPr/>
        </p:nvSpPr>
        <p:spPr>
          <a:xfrm>
            <a:off x="578916" y="640461"/>
            <a:ext cx="7151370" cy="157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20000: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2005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SERVICIOS</a:t>
            </a:r>
            <a:r>
              <a:rPr sz="1200" b="1" spc="-9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TECNOLÓGICOS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8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20000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10000"/>
              </a:lnSpc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Elaborada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 Internacional para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Estandarización (ISO). 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trata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con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IT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(ITSM: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Gestión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3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Tecnológica).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conjunto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requisitos </a:t>
            </a:r>
            <a:r>
              <a:rPr sz="1200" spc="-1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―mínimos‖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 los cuales una organización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puede ser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evaluada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vigentes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ITSM.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Basado en el marco ITIL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sobre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mejores</a:t>
            </a:r>
            <a:r>
              <a:rPr sz="1200" spc="2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prácticas</a:t>
            </a:r>
            <a:r>
              <a:rPr sz="1200" spc="3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demostradas.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D7407259-52A7-81EE-EB75-31A9339D879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7271" y="2831592"/>
            <a:ext cx="1353312" cy="694943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92301A04-A902-28CF-8883-99F557CFCC88}"/>
              </a:ext>
            </a:extLst>
          </p:cNvPr>
          <p:cNvSpPr txBox="1"/>
          <p:nvPr/>
        </p:nvSpPr>
        <p:spPr>
          <a:xfrm>
            <a:off x="827633" y="3709852"/>
            <a:ext cx="7264400" cy="128240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1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certificación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</a:t>
            </a:r>
            <a:r>
              <a:rPr sz="1200" spc="1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significa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200" spc="1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prueba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despliegue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prácticas</a:t>
            </a:r>
            <a:r>
              <a:rPr sz="1200" spc="1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ITIL,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200" spc="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2280" indent="-450215">
              <a:lnSpc>
                <a:spcPct val="100000"/>
              </a:lnSpc>
              <a:buChar char="•"/>
              <a:tabLst>
                <a:tab pos="461645" algn="l"/>
                <a:tab pos="46291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Provee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nivel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procesos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rigurosos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(calidad)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específicos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ITSM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62280" indent="-450215">
              <a:lnSpc>
                <a:spcPct val="100000"/>
              </a:lnSpc>
              <a:spcBef>
                <a:spcPts val="5"/>
              </a:spcBef>
              <a:buChar char="•"/>
              <a:tabLst>
                <a:tab pos="461645" algn="l"/>
                <a:tab pos="462915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calidad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integrada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como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parte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mejoramiento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continuo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7021888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F13E4D3-C32A-BCEB-F401-C8C2B83310E9}"/>
              </a:ext>
            </a:extLst>
          </p:cNvPr>
          <p:cNvSpPr txBox="1"/>
          <p:nvPr/>
        </p:nvSpPr>
        <p:spPr>
          <a:xfrm>
            <a:off x="851916" y="1311915"/>
            <a:ext cx="7591425" cy="41317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8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20000:2005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23875" algn="just">
              <a:lnSpc>
                <a:spcPct val="110000"/>
              </a:lnSpc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llamada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también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ISO/IEC20000,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condiciones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internacionales</a:t>
            </a:r>
            <a:r>
              <a:rPr sz="1200" spc="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IT </a:t>
            </a:r>
            <a:r>
              <a:rPr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Management,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publicadas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diciembre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 2005 reemplazan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condiciones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Británicas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BS150000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(la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BS15000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fue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removida),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200" spc="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</a:t>
            </a:r>
            <a:r>
              <a:rPr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totalmente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compatible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ITIL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(IT</a:t>
            </a:r>
            <a:r>
              <a:rPr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Infrastructure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Library). La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diferencia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que el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ITIL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medible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puede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implantado 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muchas maneras,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mientras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 en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20000, las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organizaciones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deben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auditadas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medidas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frente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conjunto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requisitos</a:t>
            </a:r>
            <a:r>
              <a:rPr sz="16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.</a:t>
            </a: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  <a:p>
            <a:pPr marL="71120" algn="just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estándar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compone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5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partes: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1120" algn="just">
              <a:lnSpc>
                <a:spcPct val="100000"/>
              </a:lnSpc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Parte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1: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ISO/IEC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20000-1:2011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Requisitos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1120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Parte</a:t>
            </a:r>
            <a:r>
              <a:rPr sz="1200" spc="3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2: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ISO/IEC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20000-2:2012</a:t>
            </a:r>
            <a:r>
              <a:rPr sz="1200" spc="3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Guía</a:t>
            </a:r>
            <a:r>
              <a:rPr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implementación</a:t>
            </a:r>
            <a:r>
              <a:rPr sz="1200" spc="3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</a:t>
            </a:r>
            <a:r>
              <a:rPr sz="1200" spc="3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3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3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1120">
              <a:lnSpc>
                <a:spcPct val="100000"/>
              </a:lnSpc>
              <a:spcBef>
                <a:spcPts val="13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1120" marR="5080">
              <a:lnSpc>
                <a:spcPct val="107900"/>
              </a:lnSpc>
              <a:spcBef>
                <a:spcPts val="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Parte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3: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ISO/IEC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20000-3:2009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Guía</a:t>
            </a:r>
            <a:r>
              <a:rPr sz="1200" spc="1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1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definición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alcance</a:t>
            </a:r>
            <a:r>
              <a:rPr sz="1200" spc="1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aplicabilidad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(informe </a:t>
            </a:r>
            <a:r>
              <a:rPr sz="1200" spc="-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técnico)</a:t>
            </a:r>
          </a:p>
          <a:p>
            <a:pPr marL="71120" marR="627380">
              <a:lnSpc>
                <a:spcPts val="2300"/>
              </a:lnSpc>
              <a:spcBef>
                <a:spcPts val="8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Parte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4: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ISO/IEC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20000-4:2010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Modelo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referencia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r>
              <a:rPr sz="1200" spc="1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(informe</a:t>
            </a:r>
            <a:r>
              <a:rPr sz="1200" spc="1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técnico) </a:t>
            </a:r>
            <a:r>
              <a:rPr sz="1200" spc="-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Parte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5: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ISO/IEC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20000-5:2010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200" spc="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Ejemplo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implementación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(informe</a:t>
            </a:r>
            <a:r>
              <a:rPr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técnico)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5254395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001DB7F-4A09-0667-B7B3-900389CF886F}"/>
              </a:ext>
            </a:extLst>
          </p:cNvPr>
          <p:cNvSpPr txBox="1"/>
          <p:nvPr/>
        </p:nvSpPr>
        <p:spPr>
          <a:xfrm>
            <a:off x="2342108" y="685694"/>
            <a:ext cx="249682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20000</a:t>
            </a:r>
            <a:r>
              <a:rPr sz="1200" b="1" spc="-8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-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Diagrama</a:t>
            </a:r>
            <a:r>
              <a:rPr sz="1200" b="1" spc="-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Modelo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F71B0DAE-0A07-5DA6-211D-7767EBBD234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594" y="1771650"/>
            <a:ext cx="662635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17176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8D10C332-886A-84B5-258C-45DA77218F3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591" y="1907757"/>
            <a:ext cx="7459980" cy="3767328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B3469FA0-FA6E-D605-8932-8407A987E3E1}"/>
              </a:ext>
            </a:extLst>
          </p:cNvPr>
          <p:cNvSpPr txBox="1"/>
          <p:nvPr/>
        </p:nvSpPr>
        <p:spPr>
          <a:xfrm>
            <a:off x="2941320" y="1094511"/>
            <a:ext cx="326136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20000</a:t>
            </a:r>
            <a:r>
              <a:rPr sz="1200" b="1" spc="-7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-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PDCA</a:t>
            </a:r>
            <a:r>
              <a:rPr sz="1200" b="1" spc="-9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manejo</a:t>
            </a:r>
            <a:r>
              <a:rPr sz="12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servicios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19582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0" y="4098389"/>
            <a:ext cx="8782050" cy="18466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Verdana" panose="020B0604030504040204" pitchFamily="34" charset="0"/>
              </a:rPr>
              <a:t> </a:t>
            </a:r>
            <a:r>
              <a:rPr lang="es-MX" sz="1400" b="1" i="1" dirty="0">
                <a:solidFill>
                  <a:schemeClr val="bg1"/>
                </a:solidFill>
                <a:latin typeface="Bradley Hand ITC" panose="03070402050302030203" pitchFamily="66" charset="0"/>
                <a:ea typeface="Verdana" panose="020B0604030504040204" pitchFamily="34" charset="0"/>
              </a:rPr>
              <a:t>” </a:t>
            </a:r>
            <a:r>
              <a:rPr lang="es-MX" sz="14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Ya no estamos en la era de la información. Estamos en la era de la gestión de la información.”</a:t>
            </a:r>
            <a:br>
              <a:rPr lang="es-MX" sz="1400" b="1" i="1" dirty="0">
                <a:solidFill>
                  <a:schemeClr val="bg1"/>
                </a:solidFill>
                <a:latin typeface="Bradley Hand ITC" panose="03070402050302030203" pitchFamily="66" charset="0"/>
              </a:rPr>
            </a:br>
            <a:r>
              <a:rPr lang="es-MX" sz="14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Chris Hardwick, actor.”</a:t>
            </a:r>
            <a:endParaRPr lang="es-MX" sz="1400" b="1" i="1" dirty="0">
              <a:solidFill>
                <a:schemeClr val="bg1"/>
              </a:solidFill>
              <a:effectLst/>
              <a:latin typeface="Bradley Hand ITC" panose="03070402050302030203" pitchFamily="66" charset="0"/>
              <a:ea typeface="Verdana" panose="020B0604030504040204" pitchFamily="34" charset="0"/>
            </a:endParaRPr>
          </a:p>
          <a:p>
            <a:endParaRPr lang="es-MX" sz="1400" b="1" i="1" dirty="0">
              <a:solidFill>
                <a:schemeClr val="bg1"/>
              </a:solidFill>
              <a:effectLst/>
              <a:latin typeface="Bradley Hand ITC" panose="03070402050302030203" pitchFamily="66" charset="0"/>
              <a:ea typeface="Verdana" panose="020B0604030504040204" pitchFamily="34" charset="0"/>
            </a:endParaRPr>
          </a:p>
          <a:p>
            <a:r>
              <a:rPr lang="es-MX" sz="14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  <a:ea typeface="Verdana" panose="020B0604030504040204" pitchFamily="34" charset="0"/>
              </a:rPr>
              <a:t> -“</a:t>
            </a:r>
            <a:r>
              <a:rPr lang="es-MX" sz="14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“La valentía es a menudo falta de información, mientras que la cobardía en muchos casos se fundamenta en buena información.”</a:t>
            </a:r>
            <a:br>
              <a:rPr lang="es-MX" sz="1400" b="1" i="1" dirty="0">
                <a:solidFill>
                  <a:schemeClr val="bg1"/>
                </a:solidFill>
                <a:latin typeface="Bradley Hand ITC" panose="03070402050302030203" pitchFamily="66" charset="0"/>
              </a:rPr>
            </a:br>
            <a:r>
              <a:rPr lang="es-MX" sz="1400" b="1" i="1" dirty="0">
                <a:solidFill>
                  <a:schemeClr val="bg1"/>
                </a:solidFill>
                <a:effectLst/>
                <a:latin typeface="Bradley Hand ITC" panose="03070402050302030203" pitchFamily="66" charset="0"/>
              </a:rPr>
              <a:t>Peter Ustinov, actor.”</a:t>
            </a:r>
            <a:endParaRPr lang="es-MX" sz="14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CO" sz="1200" b="1" i="1" dirty="0">
              <a:solidFill>
                <a:schemeClr val="bg1"/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ctr"/>
            <a:endParaRPr lang="es-ES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3C1549-0248-78B7-2526-960DDDD11BB7}"/>
              </a:ext>
            </a:extLst>
          </p:cNvPr>
          <p:cNvSpPr txBox="1"/>
          <p:nvPr/>
        </p:nvSpPr>
        <p:spPr>
          <a:xfrm>
            <a:off x="514350" y="1155701"/>
            <a:ext cx="8251880" cy="4802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5315" algn="ctr">
              <a:lnSpc>
                <a:spcPct val="100000"/>
              </a:lnSpc>
              <a:spcBef>
                <a:spcPts val="105"/>
              </a:spcBef>
            </a:pPr>
            <a:r>
              <a:rPr lang="es-MX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lang="es-MX"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27001:2015</a:t>
            </a:r>
            <a:r>
              <a:rPr lang="es-MX"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lang="es-MX"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</a:t>
            </a:r>
            <a:r>
              <a:rPr lang="es-MX"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lang="es-MX"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SEGURIDAD</a:t>
            </a:r>
            <a:r>
              <a:rPr lang="es-MX" sz="1200" b="1" spc="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lang="es-MX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lang="es-MX" sz="1200" b="1" spc="-8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INFORMACIÓN</a:t>
            </a: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</a:pP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250"/>
              </a:spcBef>
            </a:pPr>
            <a:r>
              <a:rPr lang="es-MX"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Seguridad</a:t>
            </a:r>
            <a:r>
              <a:rPr lang="es-MX" sz="1200" b="1" spc="-6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lang="es-MX"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lang="es-MX"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Información</a:t>
            </a: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7150" algn="just">
              <a:lnSpc>
                <a:spcPct val="109000"/>
              </a:lnSpc>
            </a:pP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conjunto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medidas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preventivas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y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reactivas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las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organizaciones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tecnológicos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permiten</a:t>
            </a:r>
            <a:r>
              <a:rPr lang="es-MX" sz="1200" spc="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resguardar</a:t>
            </a:r>
            <a:r>
              <a:rPr lang="es-MX"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lang="es-MX" sz="1200" spc="3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proteger</a:t>
            </a:r>
            <a:r>
              <a:rPr lang="es-MX"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buscando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mantener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confidencialidad,</a:t>
            </a:r>
            <a:r>
              <a:rPr lang="es-MX" sz="1200" spc="3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disponibilidad</a:t>
            </a:r>
            <a:r>
              <a:rPr lang="es-MX"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integridad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3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misma.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Su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objetivo</a:t>
            </a:r>
            <a:r>
              <a:rPr lang="es-MX"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es:</a:t>
            </a: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Proteger</a:t>
            </a:r>
            <a:r>
              <a:rPr lang="es-MX"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información</a:t>
            </a:r>
            <a:r>
              <a:rPr lang="es-MX"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activos</a:t>
            </a:r>
            <a:r>
              <a:rPr lang="es-MX"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amenazas</a:t>
            </a:r>
            <a:r>
              <a:rPr lang="es-MX" sz="1200" spc="-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internas</a:t>
            </a:r>
            <a:r>
              <a:rPr lang="es-MX"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lang="es-MX" sz="12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externas</a:t>
            </a:r>
            <a:r>
              <a:rPr lang="es-MX" sz="1200" spc="39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Riesgo</a:t>
            </a:r>
            <a:r>
              <a:rPr lang="es-MX"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tasación</a:t>
            </a:r>
            <a:r>
              <a:rPr lang="es-MX"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lang="es-MX" sz="1200" spc="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riesgo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manejo</a:t>
            </a:r>
            <a:r>
              <a:rPr lang="es-MX"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la 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activos.</a:t>
            </a: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MX"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272415">
              <a:lnSpc>
                <a:spcPct val="108600"/>
              </a:lnSpc>
              <a:spcBef>
                <a:spcPts val="5"/>
              </a:spcBef>
            </a:pP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Despliegue</a:t>
            </a:r>
            <a:r>
              <a:rPr lang="es-MX"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controles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lang="es-MX" sz="12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lang="es-MX" sz="1200" spc="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asegurar</a:t>
            </a:r>
            <a:r>
              <a:rPr lang="es-MX" sz="1200" spc="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MX" sz="1200" spc="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CIA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</a:t>
            </a:r>
            <a:r>
              <a:rPr lang="es-MX" sz="1200" spc="-1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confidentility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,</a:t>
            </a:r>
            <a:r>
              <a:rPr lang="es-MX" sz="12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20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integrity</a:t>
            </a:r>
            <a:r>
              <a:rPr lang="es-MX"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,</a:t>
            </a:r>
            <a:r>
              <a:rPr lang="es-MX" sz="1200" spc="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 err="1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availability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) </a:t>
            </a:r>
            <a:r>
              <a:rPr lang="es-MX"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información</a:t>
            </a:r>
            <a:r>
              <a:rPr lang="es-MX"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lang="es-MX"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bienes.</a:t>
            </a: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04139" marR="6350">
              <a:lnSpc>
                <a:spcPct val="110000"/>
              </a:lnSpc>
              <a:spcBef>
                <a:spcPts val="1115"/>
              </a:spcBef>
            </a:pPr>
            <a:r>
              <a:rPr lang="es-MX"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Confidencialidad</a:t>
            </a:r>
            <a:r>
              <a:rPr lang="es-MX" sz="1200" b="1" spc="1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(C):</a:t>
            </a:r>
            <a:r>
              <a:rPr lang="es-MX" sz="1200" b="1" spc="1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garantiza</a:t>
            </a:r>
            <a:r>
              <a:rPr lang="es-MX"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que</a:t>
            </a:r>
            <a:r>
              <a:rPr lang="es-MX"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solamente</a:t>
            </a:r>
            <a:r>
              <a:rPr lang="es-MX"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las</a:t>
            </a:r>
            <a:r>
              <a:rPr lang="es-MX" sz="1200" spc="18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personas</a:t>
            </a:r>
            <a:r>
              <a:rPr lang="es-MX"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autorizadas</a:t>
            </a:r>
            <a:r>
              <a:rPr lang="es-MX" sz="1200" spc="14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pueden</a:t>
            </a:r>
            <a:r>
              <a:rPr lang="es-MX"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acceder</a:t>
            </a:r>
            <a:r>
              <a:rPr lang="es-MX"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lang="es-MX"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la </a:t>
            </a:r>
            <a:r>
              <a:rPr lang="es-MX" sz="1200" spc="-35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información.</a:t>
            </a: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s-MX" sz="1400" dirty="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  <a:p>
            <a:pPr marL="104139" marR="9525">
              <a:lnSpc>
                <a:spcPct val="110100"/>
              </a:lnSpc>
              <a:tabLst>
                <a:tab pos="1109980" algn="l"/>
                <a:tab pos="1489075" algn="l"/>
                <a:tab pos="2606675" algn="l"/>
                <a:tab pos="2900680" algn="l"/>
                <a:tab pos="3763645" algn="l"/>
                <a:tab pos="4007485" algn="l"/>
                <a:tab pos="4828540" algn="l"/>
                <a:tab pos="5180965" algn="l"/>
                <a:tab pos="5474970" algn="l"/>
                <a:tab pos="6551295" algn="l"/>
                <a:tab pos="6795134" algn="l"/>
                <a:tab pos="7536180" algn="l"/>
              </a:tabLst>
            </a:pPr>
            <a:r>
              <a:rPr lang="es-MX"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lang="es-MX"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lang="es-MX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lang="es-MX"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lang="es-MX"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</a:t>
            </a:r>
            <a:r>
              <a:rPr lang="es-MX"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</a:t>
            </a:r>
            <a:r>
              <a:rPr lang="es-MX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lang="es-MX"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lang="es-MX"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lang="es-MX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	</a:t>
            </a:r>
            <a:r>
              <a:rPr lang="es-MX"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</a:t>
            </a:r>
            <a:r>
              <a:rPr lang="es-MX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I):	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s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lv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agu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rd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	la	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pre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c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isi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ó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n	y	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t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o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t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i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da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	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e	la	in</a:t>
            </a:r>
            <a:r>
              <a:rPr lang="es-MX" sz="1200" spc="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f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o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r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m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ción	y	</a:t>
            </a:r>
            <a:r>
              <a:rPr lang="es-MX"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m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é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t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o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o	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de 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procesamiento.</a:t>
            </a:r>
            <a:endParaRPr lang="es-MX" sz="1200" dirty="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  <a:p>
            <a:pPr marL="104139" marR="5080">
              <a:lnSpc>
                <a:spcPct val="112100"/>
              </a:lnSpc>
              <a:spcBef>
                <a:spcPts val="985"/>
              </a:spcBef>
            </a:pPr>
            <a:r>
              <a:rPr lang="es-MX"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Disponibilidad</a:t>
            </a:r>
            <a:r>
              <a:rPr lang="es-MX" sz="1200" b="1" spc="19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(A):</a:t>
            </a:r>
            <a:r>
              <a:rPr lang="es-MX" sz="1200" b="1" spc="1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garantizar</a:t>
            </a:r>
            <a:r>
              <a:rPr lang="es-MX" sz="1200" spc="204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que</a:t>
            </a:r>
            <a:r>
              <a:rPr lang="es-MX" sz="1200" spc="2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los</a:t>
            </a:r>
            <a:r>
              <a:rPr lang="es-MX" sz="1200" spc="204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usuarios</a:t>
            </a:r>
            <a:r>
              <a:rPr lang="es-MX" sz="1200" spc="2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autorizados</a:t>
            </a:r>
            <a:r>
              <a:rPr lang="es-MX" sz="1200" spc="2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tengan</a:t>
            </a:r>
            <a:r>
              <a:rPr lang="es-MX" sz="1200" spc="204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acceso</a:t>
            </a:r>
            <a:r>
              <a:rPr lang="es-MX" sz="1200" spc="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</a:t>
            </a:r>
            <a:r>
              <a:rPr lang="es-MX" sz="1200" spc="204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la</a:t>
            </a:r>
            <a:r>
              <a:rPr lang="es-MX" sz="1200" spc="2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información</a:t>
            </a:r>
            <a:r>
              <a:rPr lang="es-MX" sz="1200" spc="204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y </a:t>
            </a:r>
            <a:r>
              <a:rPr lang="es-MX" sz="1200" spc="-36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bienes</a:t>
            </a:r>
            <a:r>
              <a:rPr lang="es-MX"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asociados</a:t>
            </a:r>
            <a:r>
              <a:rPr lang="es-MX"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cuando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sea</a:t>
            </a:r>
            <a:r>
              <a:rPr lang="es-MX"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 </a:t>
            </a:r>
            <a:r>
              <a:rPr lang="es-MX"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requerido</a:t>
            </a:r>
            <a:r>
              <a:rPr lang="es-MX" sz="1800" spc="-5" dirty="0">
                <a:latin typeface="Microsoft Sans Serif"/>
                <a:cs typeface="Microsoft Sans Serif"/>
              </a:rPr>
              <a:t>.</a:t>
            </a:r>
            <a:endParaRPr lang="es-MX"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07428582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29490AE1-572B-41E8-4593-92053295805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5288" y="557783"/>
            <a:ext cx="3430524" cy="182727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1CF11A3E-3AEB-8845-13D0-7EF09D158939}"/>
              </a:ext>
            </a:extLst>
          </p:cNvPr>
          <p:cNvSpPr txBox="1"/>
          <p:nvPr/>
        </p:nvSpPr>
        <p:spPr>
          <a:xfrm>
            <a:off x="647496" y="2632710"/>
            <a:ext cx="7844790" cy="1789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27001:2015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09300"/>
              </a:lnSpc>
              <a:spcBef>
                <a:spcPts val="5"/>
              </a:spcBef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Elaborada por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 Internacional para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Estandarización (ISO). 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27001 es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estándar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(Information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technology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Security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techniques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Information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security</a:t>
            </a:r>
            <a:r>
              <a:rPr sz="1200" spc="-8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management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systems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Requirements)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1435" algn="just">
              <a:lnSpc>
                <a:spcPct val="108900"/>
              </a:lnSpc>
              <a:spcBef>
                <a:spcPts val="5"/>
              </a:spcBef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Especifica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requisitos necesarios para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establecer, implantar,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mantener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mejorar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(SGSI)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según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conocido como 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―Ciclo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Deming‖: </a:t>
            </a:r>
            <a:r>
              <a:rPr sz="1200" spc="-1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PDCA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-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acrónimo</a:t>
            </a:r>
            <a:r>
              <a:rPr sz="12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Plan,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Do,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Check,</a:t>
            </a:r>
            <a:r>
              <a:rPr sz="1200" spc="-1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(Planificar,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Hacer,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Verificar,</a:t>
            </a:r>
            <a:r>
              <a:rPr sz="1200" spc="-1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Actuar).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E716D129-1424-F928-FE3D-AD153F7AC4E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9788" y="5135879"/>
            <a:ext cx="844296" cy="87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1076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4C65EEA-1C51-1610-1BE2-5C91CEA5008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69502" y="1043513"/>
            <a:ext cx="725090" cy="115118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54A21160-1FB6-5DA3-4606-B7375A4ABA4D}"/>
              </a:ext>
            </a:extLst>
          </p:cNvPr>
          <p:cNvSpPr txBox="1"/>
          <p:nvPr/>
        </p:nvSpPr>
        <p:spPr>
          <a:xfrm>
            <a:off x="550545" y="1280784"/>
            <a:ext cx="8042909" cy="45620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905" marR="1276985">
              <a:lnSpc>
                <a:spcPct val="108600"/>
              </a:lnSpc>
              <a:spcBef>
                <a:spcPts val="95"/>
              </a:spcBef>
            </a:pP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certificación</a:t>
            </a:r>
            <a:r>
              <a:rPr sz="1200" spc="1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significa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prueba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despliegue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spc="1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prácticas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ITIL,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200" spc="1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20000.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578485" indent="-450215">
              <a:lnSpc>
                <a:spcPct val="100000"/>
              </a:lnSpc>
              <a:spcBef>
                <a:spcPts val="5"/>
              </a:spcBef>
              <a:buChar char="•"/>
              <a:tabLst>
                <a:tab pos="578485" algn="l"/>
                <a:tab pos="579120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Provee</a:t>
            </a:r>
            <a:r>
              <a:rPr sz="12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spc="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nivel</a:t>
            </a:r>
            <a:r>
              <a:rPr sz="1200" spc="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r>
              <a:rPr sz="12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rigurosos</a:t>
            </a:r>
            <a:r>
              <a:rPr sz="12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(calidad)</a:t>
            </a:r>
            <a:r>
              <a:rPr sz="1200" spc="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específicos</a:t>
            </a:r>
            <a:r>
              <a:rPr sz="1200" spc="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578485">
              <a:lnSpc>
                <a:spcPct val="100000"/>
              </a:lnSpc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ITSM</a:t>
            </a:r>
          </a:p>
          <a:p>
            <a:pPr>
              <a:lnSpc>
                <a:spcPct val="100000"/>
              </a:lnSpc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419734" indent="-287020">
              <a:lnSpc>
                <a:spcPct val="100000"/>
              </a:lnSpc>
              <a:spcBef>
                <a:spcPts val="1345"/>
              </a:spcBef>
              <a:buChar char="•"/>
              <a:tabLst>
                <a:tab pos="419734" algn="l"/>
                <a:tab pos="420370" algn="l"/>
              </a:tabLst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calidad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integrada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como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parte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mejoramiento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continuo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200" spc="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Procesos</a:t>
            </a:r>
            <a:r>
              <a:rPr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Tecnológicos</a:t>
            </a:r>
            <a:r>
              <a:rPr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(INFRAESTRUCTURA:</a:t>
            </a:r>
            <a:r>
              <a:rPr sz="1200" b="1" spc="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HW/SW)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48640">
              <a:lnSpc>
                <a:spcPct val="200000"/>
              </a:lnSpc>
              <a:tabLst>
                <a:tab pos="1446530" algn="l"/>
                <a:tab pos="2235835" algn="l"/>
                <a:tab pos="2577465" algn="l"/>
                <a:tab pos="3571240" algn="l"/>
                <a:tab pos="3912870" algn="l"/>
                <a:tab pos="4194810" algn="l"/>
                <a:tab pos="5334635" algn="l"/>
                <a:tab pos="5683885" algn="l"/>
                <a:tab pos="6516370" algn="l"/>
              </a:tabLst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20000:2005: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 de Servicios 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Tecnológicos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(IT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Service Management)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I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SO270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0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1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: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200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5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:	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st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ó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	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	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uri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ad	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	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	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f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mac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ió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	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IT	S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	I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f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or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Management)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200660">
              <a:lnSpc>
                <a:spcPts val="3260"/>
              </a:lnSpc>
              <a:spcBef>
                <a:spcPts val="5"/>
              </a:spcBef>
              <a:tabLst>
                <a:tab pos="7517765" algn="l"/>
              </a:tabLst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1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2230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1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:2012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-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ó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200" b="1" spc="1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200" b="1" spc="1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go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</a:t>
            </a:r>
            <a:r>
              <a:rPr sz="1200" b="1" spc="1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200" b="1" spc="10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200" b="1" spc="1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</a:t>
            </a:r>
            <a:r>
              <a:rPr sz="1200" b="1" spc="1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on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nu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</a:t>
            </a:r>
            <a:r>
              <a:rPr sz="1200" b="1" spc="1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Bu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</a:t>
            </a:r>
            <a:r>
              <a:rPr sz="1200" b="1" spc="1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</a:t>
            </a:r>
            <a:r>
              <a:rPr sz="1200" b="1" spc="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200" b="1" spc="10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)</a:t>
            </a:r>
            <a:r>
              <a:rPr lang="es-419"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IT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IL 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(Information</a:t>
            </a:r>
            <a:r>
              <a:rPr sz="1200" b="1" spc="-8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Technology</a:t>
            </a:r>
            <a:r>
              <a:rPr sz="1200" b="1" spc="-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Infrastructure</a:t>
            </a:r>
            <a:r>
              <a:rPr sz="1200" b="1" spc="-8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Library)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 dirty="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7834630" algn="l"/>
              </a:tabLst>
            </a:pP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ci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200" spc="17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ó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sz="1200" spc="1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ló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</a:t>
            </a:r>
            <a:r>
              <a:rPr sz="1200" spc="1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ra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:</a:t>
            </a:r>
            <a:r>
              <a:rPr sz="1200" spc="16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ar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dw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1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w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are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)</a:t>
            </a:r>
            <a:r>
              <a:rPr sz="1200" spc="16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	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36</a:t>
            </a:r>
            <a:endParaRPr sz="1200" dirty="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procesos</a:t>
            </a:r>
            <a:r>
              <a:rPr sz="1600" spc="-5" dirty="0">
                <a:solidFill>
                  <a:srgbClr val="013889"/>
                </a:solidFill>
                <a:latin typeface="Century Gothic" panose="020B0502020202020204" pitchFamily="34" charset="0"/>
                <a:cs typeface="Microsoft Sans Serif"/>
              </a:rPr>
              <a:t>.</a:t>
            </a:r>
            <a:endParaRPr sz="1600" dirty="0">
              <a:solidFill>
                <a:srgbClr val="013889"/>
              </a:solidFill>
              <a:latin typeface="Century Gothic" panose="020B0502020202020204" pitchFamily="34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2560975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3621F88F-7AA3-09BF-5F57-1AB2507EF6F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104" y="1296924"/>
            <a:ext cx="7380732" cy="46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8216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E1943B63-DCC9-591A-AEDE-CCA3025C728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80" y="1082040"/>
            <a:ext cx="7132319" cy="453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0398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6A5673BD-D55E-2571-AFD7-7F3866E400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552" y="877824"/>
            <a:ext cx="7871459" cy="480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02482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D6BA0911-A2A2-547A-D730-A370700B5FA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047" y="595883"/>
            <a:ext cx="7647432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6950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92D16FC8-0038-3AA8-0C9C-85B8C5332C01}"/>
              </a:ext>
            </a:extLst>
          </p:cNvPr>
          <p:cNvGrpSpPr/>
          <p:nvPr/>
        </p:nvGrpSpPr>
        <p:grpSpPr>
          <a:xfrm>
            <a:off x="172212" y="148148"/>
            <a:ext cx="8759825" cy="5832475"/>
            <a:chOff x="172212" y="148148"/>
            <a:chExt cx="8759825" cy="5832475"/>
          </a:xfrm>
        </p:grpSpPr>
        <p:pic>
          <p:nvPicPr>
            <p:cNvPr id="3" name="object 4">
              <a:extLst>
                <a:ext uri="{FF2B5EF4-FFF2-40B4-BE49-F238E27FC236}">
                  <a16:creationId xmlns:a16="http://schemas.microsoft.com/office/drawing/2014/main" id="{3B200C31-76A6-79B3-BBFB-0E02A739EB9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6382" y="148148"/>
              <a:ext cx="725090" cy="1151181"/>
            </a:xfrm>
            <a:prstGeom prst="rect">
              <a:avLst/>
            </a:prstGeom>
          </p:spPr>
        </p:pic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DA184433-BCC6-E98E-2DC4-4711EF2F4A5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12" y="544067"/>
              <a:ext cx="8004048" cy="5436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9221607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CAF4536E-433E-6E82-64FB-51428B77C65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7770" y="2187954"/>
            <a:ext cx="7607808" cy="24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74702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18344" y="3011631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818344" y="4007853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163BF0-E858-1695-CCD1-23B7C9A1E269}"/>
              </a:ext>
            </a:extLst>
          </p:cNvPr>
          <p:cNvSpPr txBox="1"/>
          <p:nvPr/>
        </p:nvSpPr>
        <p:spPr>
          <a:xfrm>
            <a:off x="2142382" y="2897813"/>
            <a:ext cx="5979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0" i="0" dirty="0">
                <a:solidFill>
                  <a:srgbClr val="013889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Es fundamental mencionar que para el auditor en informática conocer los productos de software que han sido creados para apoyar su función, esto por razones económicas y para facilitar el manejo de la información.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013889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013889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</a:t>
            </a:r>
            <a:r>
              <a:rPr lang="es-MX" sz="1400" b="0" i="0" dirty="0">
                <a:solidFill>
                  <a:srgbClr val="013889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a auditoría no es una actividad mecánica, que implique la aplicación de ciertos procedimientos cuyos resultados, una vez llevados a cabo son de </a:t>
            </a:r>
            <a:r>
              <a:rPr lang="es-MX" sz="1400" b="0" i="0" dirty="0" err="1">
                <a:solidFill>
                  <a:srgbClr val="013889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de</a:t>
            </a:r>
            <a:r>
              <a:rPr lang="es-MX" sz="1400" b="0" i="0" dirty="0">
                <a:solidFill>
                  <a:srgbClr val="013889"/>
                </a:solidFill>
                <a:effectLst/>
                <a:latin typeface="Century Gothic" panose="020B0502020202020204" pitchFamily="34" charset="0"/>
                <a:cs typeface="Arial" panose="020B0604020202020204" pitchFamily="34" charset="0"/>
              </a:rPr>
              <a:t> carácter indudable. La auditoría requiere el ejercicio de un juicio profesional, sólido maduro, para juzgar los procedimientos que deben seguirse y estimar los resultados obtenidos</a:t>
            </a: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rgbClr val="013889"/>
              </a:solidFill>
              <a:effectLst/>
              <a:uLnTx/>
              <a:uFillTx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32038"/>
              </p:ext>
            </p:extLst>
          </p:nvPr>
        </p:nvGraphicFramePr>
        <p:xfrm>
          <a:off x="1295277" y="1196577"/>
          <a:ext cx="6096000" cy="4744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TI del Negocio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Planeación T.I – Gobierno T.I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de Tecnologías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Retos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Entrenamiento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Normas ISO – Auditoria Sistemas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Herramientas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297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667481"/>
            <a:ext cx="879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 dirty="0">
                <a:solidFill>
                  <a:schemeClr val="bg1"/>
                </a:solidFill>
              </a:rPr>
              <a:t>https://scholar.google.com.co/scholar?q=simuladores+las+tic&amp;hl=es&amp;as_sdt=0&amp;as_vis=1&amp;oi=scholart</a:t>
            </a: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0E413BA-1FCE-C386-C300-A232F716E5C7}"/>
              </a:ext>
            </a:extLst>
          </p:cNvPr>
          <p:cNvSpPr txBox="1"/>
          <p:nvPr/>
        </p:nvSpPr>
        <p:spPr>
          <a:xfrm>
            <a:off x="377770" y="1575777"/>
            <a:ext cx="7846059" cy="2531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113790" algn="ctr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NORMAS</a:t>
            </a:r>
            <a:r>
              <a:rPr sz="1600" b="1" spc="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6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endParaRPr sz="16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05"/>
              </a:spcBef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información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el activo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más preciado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cualquier organización en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actualidad. Las empresas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almacenan datos confidenciales sobre su negocio: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documentos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legales, datos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clientes,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código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fuente, datos de facturación… 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Toda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 información se guarda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equipos informático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puede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vulnerable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protege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forma</a:t>
            </a:r>
            <a:r>
              <a:rPr sz="14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adecuada.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evitar filtraciones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robos,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debe contar con las herramientas necesarias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protegerla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correctamente. El Sistema de Gestión en Seguridad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creado para que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cualquier organización pueda preservar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integridad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sus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equipos informáticos.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Para asegurar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correcta aplicación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este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sistema es recomendable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obtener 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 </a:t>
            </a:r>
            <a:r>
              <a:rPr sz="1400" b="1" u="heavy" spc="-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certificación </a:t>
            </a:r>
            <a:r>
              <a:rPr sz="1400" b="1" u="heavy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</a:t>
            </a:r>
            <a:r>
              <a:rPr sz="14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 </a:t>
            </a:r>
            <a:r>
              <a:rPr sz="14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una </a:t>
            </a:r>
            <a:r>
              <a:rPr sz="14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auditoría informática.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la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prueba frente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clientes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proveedores 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corporación </a:t>
            </a:r>
            <a:r>
              <a:rPr sz="14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</a:t>
            </a:r>
            <a:r>
              <a:rPr sz="1400" spc="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preocupa</a:t>
            </a:r>
            <a:r>
              <a:rPr sz="14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por</a:t>
            </a:r>
            <a:r>
              <a:rPr sz="14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confidencialidad</a:t>
            </a:r>
            <a:r>
              <a:rPr sz="14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privacidad.</a:t>
            </a: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7086D43-8C35-479A-CCBE-3B67A0A1E679}"/>
              </a:ext>
            </a:extLst>
          </p:cNvPr>
          <p:cNvSpPr txBox="1"/>
          <p:nvPr/>
        </p:nvSpPr>
        <p:spPr>
          <a:xfrm>
            <a:off x="487046" y="1720258"/>
            <a:ext cx="7847330" cy="27719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115060" algn="ctr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013889"/>
                </a:solidFill>
                <a:latin typeface="Arial"/>
                <a:cs typeface="Arial"/>
              </a:rPr>
              <a:t>NORMAS</a:t>
            </a:r>
            <a:r>
              <a:rPr sz="1600" b="1" spc="20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13889"/>
                </a:solidFill>
                <a:latin typeface="Arial"/>
                <a:cs typeface="Arial"/>
              </a:rPr>
              <a:t>ISO</a:t>
            </a:r>
            <a:endParaRPr sz="1600">
              <a:solidFill>
                <a:srgbClr val="013889"/>
              </a:solidFill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005"/>
              </a:spcBef>
            </a:pP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¿Qué</a:t>
            </a:r>
            <a:r>
              <a:rPr sz="1400" b="1" spc="-20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es </a:t>
            </a:r>
            <a:r>
              <a:rPr sz="1400" b="1" dirty="0">
                <a:solidFill>
                  <a:srgbClr val="013889"/>
                </a:solidFill>
                <a:latin typeface="Arial"/>
                <a:cs typeface="Arial"/>
              </a:rPr>
              <a:t>y</a:t>
            </a:r>
            <a:r>
              <a:rPr sz="1400" b="1" spc="-10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para</a:t>
            </a:r>
            <a:r>
              <a:rPr sz="1400" b="1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qué</a:t>
            </a:r>
            <a:r>
              <a:rPr sz="1400" b="1" spc="-15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sirve</a:t>
            </a:r>
            <a:r>
              <a:rPr sz="1400" b="1" spc="-15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una auditoría</a:t>
            </a:r>
            <a:r>
              <a:rPr sz="1400" b="1" spc="-30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informática?</a:t>
            </a:r>
            <a:endParaRPr sz="1400">
              <a:solidFill>
                <a:srgbClr val="013889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solidFill>
                <a:srgbClr val="013889"/>
              </a:solidFill>
              <a:latin typeface="Arial"/>
              <a:cs typeface="Arial"/>
            </a:endParaRPr>
          </a:p>
          <a:p>
            <a:pPr marL="12700" marR="7620" algn="just">
              <a:lnSpc>
                <a:spcPct val="100000"/>
              </a:lnSpc>
            </a:pP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Una </a:t>
            </a:r>
            <a:r>
              <a:rPr sz="1400" b="1" spc="-10" dirty="0">
                <a:solidFill>
                  <a:srgbClr val="013889"/>
                </a:solidFill>
                <a:latin typeface="Arial"/>
                <a:cs typeface="Arial"/>
              </a:rPr>
              <a:t>auditoría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informática consiste en </a:t>
            </a:r>
            <a:r>
              <a:rPr sz="1400" b="1" spc="-10" dirty="0">
                <a:solidFill>
                  <a:srgbClr val="013889"/>
                </a:solidFill>
                <a:latin typeface="Arial"/>
                <a:cs typeface="Arial"/>
              </a:rPr>
              <a:t>un control </a:t>
            </a:r>
            <a:r>
              <a:rPr sz="1400" b="1" dirty="0">
                <a:solidFill>
                  <a:srgbClr val="013889"/>
                </a:solidFill>
                <a:latin typeface="Arial"/>
                <a:cs typeface="Arial"/>
              </a:rPr>
              <a:t>y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evaluación </a:t>
            </a:r>
            <a:r>
              <a:rPr sz="1400" b="1" spc="-10" dirty="0">
                <a:solidFill>
                  <a:srgbClr val="013889"/>
                </a:solidFill>
                <a:latin typeface="Arial"/>
                <a:cs typeface="Arial"/>
              </a:rPr>
              <a:t>de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los sistemas </a:t>
            </a:r>
            <a:r>
              <a:rPr sz="1400" b="1" dirty="0">
                <a:solidFill>
                  <a:srgbClr val="013889"/>
                </a:solidFill>
                <a:latin typeface="Arial"/>
                <a:cs typeface="Arial"/>
              </a:rPr>
              <a:t>y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recursos </a:t>
            </a:r>
            <a:r>
              <a:rPr sz="1400" b="1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tecnológicos </a:t>
            </a:r>
            <a:r>
              <a:rPr sz="1400" b="1" spc="-10" dirty="0">
                <a:solidFill>
                  <a:srgbClr val="013889"/>
                </a:solidFill>
                <a:latin typeface="Arial"/>
                <a:cs typeface="Arial"/>
              </a:rPr>
              <a:t>de una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organización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. El objetivo final </a:t>
            </a:r>
            <a:r>
              <a:rPr sz="1400" spc="-10" dirty="0">
                <a:solidFill>
                  <a:srgbClr val="013889"/>
                </a:solidFill>
                <a:latin typeface="Arial MT"/>
                <a:cs typeface="Arial MT"/>
              </a:rPr>
              <a:t>es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asegurar </a:t>
            </a:r>
            <a:r>
              <a:rPr sz="1400" spc="-10" dirty="0">
                <a:solidFill>
                  <a:srgbClr val="013889"/>
                </a:solidFill>
                <a:latin typeface="Arial MT"/>
                <a:cs typeface="Arial MT"/>
              </a:rPr>
              <a:t>la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protección de </a:t>
            </a:r>
            <a:r>
              <a:rPr sz="1400" spc="-10" dirty="0">
                <a:solidFill>
                  <a:srgbClr val="013889"/>
                </a:solidFill>
                <a:latin typeface="Arial MT"/>
                <a:cs typeface="Arial MT"/>
              </a:rPr>
              <a:t>la información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 como</a:t>
            </a:r>
            <a:r>
              <a:rPr sz="1400" spc="-25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también</a:t>
            </a:r>
            <a:r>
              <a:rPr sz="1400" spc="-4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lograr</a:t>
            </a:r>
            <a:r>
              <a:rPr sz="1400" spc="-2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que</a:t>
            </a:r>
            <a:r>
              <a:rPr sz="1400" spc="-2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los</a:t>
            </a:r>
            <a:r>
              <a:rPr sz="1400" spc="-15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equipos</a:t>
            </a:r>
            <a:r>
              <a:rPr sz="1400" spc="-2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funcionen</a:t>
            </a:r>
            <a:r>
              <a:rPr sz="1400" spc="-4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de</a:t>
            </a:r>
            <a:r>
              <a:rPr sz="1400" spc="-2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forma</a:t>
            </a:r>
            <a:r>
              <a:rPr sz="1400" spc="-2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eficiente.</a:t>
            </a:r>
            <a:endParaRPr sz="1400">
              <a:solidFill>
                <a:srgbClr val="013889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solidFill>
                <a:srgbClr val="013889"/>
              </a:solidFill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El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análisis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de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seguridad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debe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realizarse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primero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a</a:t>
            </a:r>
            <a:r>
              <a:rPr sz="1400" spc="5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Arial MT"/>
                <a:cs typeface="Arial MT"/>
              </a:rPr>
              <a:t>nivel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 interno.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Después,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para</a:t>
            </a:r>
            <a:r>
              <a:rPr sz="1400" b="1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Arial"/>
                <a:cs typeface="Arial"/>
              </a:rPr>
              <a:t>obtener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13889"/>
                </a:solidFill>
                <a:latin typeface="Arial"/>
                <a:cs typeface="Arial"/>
              </a:rPr>
              <a:t>un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 certificado ISO, se deberá llevar </a:t>
            </a:r>
            <a:r>
              <a:rPr sz="1400" b="1" dirty="0">
                <a:solidFill>
                  <a:srgbClr val="013889"/>
                </a:solidFill>
                <a:latin typeface="Arial"/>
                <a:cs typeface="Arial"/>
              </a:rPr>
              <a:t>a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cabo una </a:t>
            </a:r>
            <a:r>
              <a:rPr sz="1400" b="1" u="heavy" spc="-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auditoría informática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con un </a:t>
            </a:r>
            <a:r>
              <a:rPr sz="1400" b="1" spc="-10" dirty="0">
                <a:solidFill>
                  <a:srgbClr val="013889"/>
                </a:solidFill>
                <a:latin typeface="Arial"/>
                <a:cs typeface="Arial"/>
              </a:rPr>
              <a:t>auditor </a:t>
            </a:r>
            <a:r>
              <a:rPr sz="1400" b="1" spc="-5" dirty="0">
                <a:solidFill>
                  <a:srgbClr val="013889"/>
                </a:solidFill>
                <a:latin typeface="Arial"/>
                <a:cs typeface="Arial"/>
              </a:rPr>
              <a:t>externo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. Es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necesario contar con profesionales formados específicamente para llevar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a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cabo esta tarea.</a:t>
            </a:r>
            <a:r>
              <a:rPr sz="1400" spc="375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013889"/>
                </a:solidFill>
                <a:latin typeface="Arial MT"/>
                <a:cs typeface="Arial MT"/>
              </a:rPr>
              <a:t>De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 esta forma,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la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organización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se </a:t>
            </a:r>
            <a:r>
              <a:rPr sz="1400" spc="-10" dirty="0">
                <a:solidFill>
                  <a:srgbClr val="013889"/>
                </a:solidFill>
                <a:latin typeface="Arial MT"/>
                <a:cs typeface="Arial MT"/>
              </a:rPr>
              <a:t>asegura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que el sistema informático cumple con toda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la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normativa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y </a:t>
            </a:r>
            <a:r>
              <a:rPr sz="1400" spc="5" dirty="0">
                <a:solidFill>
                  <a:srgbClr val="01388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13889"/>
                </a:solidFill>
                <a:latin typeface="Arial MT"/>
                <a:cs typeface="Arial MT"/>
              </a:rPr>
              <a:t>leyes </a:t>
            </a:r>
            <a:r>
              <a:rPr sz="1400" dirty="0">
                <a:solidFill>
                  <a:srgbClr val="013889"/>
                </a:solidFill>
                <a:latin typeface="Arial MT"/>
                <a:cs typeface="Arial MT"/>
              </a:rPr>
              <a:t>vigentes.</a:t>
            </a:r>
            <a:endParaRPr sz="1400">
              <a:solidFill>
                <a:srgbClr val="013889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983995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A15B40C-D243-FFD3-A10C-50A79609D014}"/>
              </a:ext>
            </a:extLst>
          </p:cNvPr>
          <p:cNvSpPr txBox="1"/>
          <p:nvPr/>
        </p:nvSpPr>
        <p:spPr>
          <a:xfrm>
            <a:off x="161924" y="1381759"/>
            <a:ext cx="8391525" cy="3953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Familia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27000: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seguridad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información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organizaciones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8255" algn="just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internacional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Estandarización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(ISO)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elaborado</a:t>
            </a:r>
            <a:r>
              <a:rPr sz="1200" spc="3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normas</a:t>
            </a:r>
            <a:r>
              <a:rPr sz="1200" spc="3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asegurarse 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informática de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 organizaciones. Estas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agrupadas en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familia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normativas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27000.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 en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auditoría informática más reconocida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es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 </a:t>
            </a:r>
            <a:r>
              <a:rPr sz="1200" b="1" u="heavy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 </a:t>
            </a:r>
            <a:r>
              <a:rPr sz="1200" b="1" u="heavy" spc="-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27001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, publicada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2005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 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revisada en 2013.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Según el mismo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estándar,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“la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 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 consiste en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preservación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confidencialidad,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integridad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y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disponibilidad,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así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como</a:t>
            </a:r>
            <a:r>
              <a:rPr sz="1200" spc="39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38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implicados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tratamiento,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dentro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una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organización.”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8255" algn="just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 norma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utiliza como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referencia para implementar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(SGSI)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hacer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frente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cualquier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riesgo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digital.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23195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para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proteger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seguridad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información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TPP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7620" algn="just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 transacciones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pagos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realizados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línea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son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 tendencia al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alza,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mientras que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efectivo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 quedando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atrás.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uso de pagos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terceros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(TPP)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plataformas</a:t>
            </a:r>
            <a:r>
              <a:rPr sz="1200" spc="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como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PayPal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irá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aumento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cada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vez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más.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10795" algn="just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 este contexto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este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cambio global,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ha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publicado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norma ISO 23195: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“Objetivos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servicios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pago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terceros”.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normativa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proporciona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una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lista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términos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y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definiciones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acordada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internacionalmente,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dos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modelos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estructurales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lógicos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y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una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lista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objetivos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seguridad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.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Todas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amenazas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detalladas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en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b="1" u="heavy" spc="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</a:t>
            </a:r>
            <a:r>
              <a:rPr sz="1200" b="1" u="heavy" spc="10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b="1" u="heavy" spc="-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ISO</a:t>
            </a:r>
            <a:r>
              <a:rPr sz="1200" b="1" u="heavy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b="1" u="heavy" spc="-5" dirty="0">
                <a:solidFill>
                  <a:srgbClr val="013889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23195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se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basan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en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prácticas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y </a:t>
            </a:r>
            <a:r>
              <a:rPr sz="1200" b="1" spc="-3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contextos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reales,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fin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garantizar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eficiencia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riesgos.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7620" algn="just">
              <a:lnSpc>
                <a:spcPct val="100000"/>
              </a:lnSpc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23195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es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un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estándar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poder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preservar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seguridad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transacciones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 </a:t>
            </a:r>
            <a:r>
              <a:rPr sz="1200" spc="-37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requieran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sistemas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pagos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terceros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4581928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4DE9AD-8CA6-969F-6723-F098C1ED9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BB0EC20-5462-9CE0-1A55-3F7095B18229}"/>
              </a:ext>
            </a:extLst>
          </p:cNvPr>
          <p:cNvSpPr/>
          <p:nvPr/>
        </p:nvSpPr>
        <p:spPr>
          <a:xfrm>
            <a:off x="7278978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65C92A8-DD72-3F23-3EEE-A70A68BD4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9808" y="4492171"/>
            <a:ext cx="1352276" cy="2365829"/>
          </a:xfrm>
          <a:prstGeom prst="rect">
            <a:avLst/>
          </a:prstGeom>
        </p:spPr>
      </p:pic>
      <p:sp>
        <p:nvSpPr>
          <p:cNvPr id="17" name="Marcador de pie de página 1">
            <a:extLst>
              <a:ext uri="{FF2B5EF4-FFF2-40B4-BE49-F238E27FC236}">
                <a16:creationId xmlns:a16="http://schemas.microsoft.com/office/drawing/2014/main" id="{22FCC395-FCCC-0201-A9A0-5074AADB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770" y="6230797"/>
            <a:ext cx="3086100" cy="365125"/>
          </a:xfrm>
        </p:spPr>
        <p:txBody>
          <a:bodyPr/>
          <a:lstStyle/>
          <a:p>
            <a:pPr algn="ctr">
              <a:lnSpc>
                <a:spcPts val="1240"/>
              </a:lnSpc>
            </a:pPr>
            <a:r>
              <a:rPr lang="es-MX" dirty="0" err="1">
                <a:solidFill>
                  <a:srgbClr val="013889"/>
                </a:solidFill>
              </a:rPr>
              <a:t>Bibliografia</a:t>
            </a:r>
            <a:r>
              <a:rPr lang="es-MX" sz="1100" dirty="0">
                <a:solidFill>
                  <a:srgbClr val="013889"/>
                </a:solidFill>
              </a:rPr>
              <a:t>:  </a:t>
            </a:r>
            <a:r>
              <a:rPr lang="es-419" sz="11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Guia</a:t>
            </a:r>
            <a:r>
              <a:rPr lang="es-419" sz="1100" spc="-15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metodológica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U Andes,</a:t>
            </a:r>
          </a:p>
          <a:p>
            <a:pPr algn="ctr">
              <a:lnSpc>
                <a:spcPct val="100000"/>
              </a:lnSpc>
            </a:pP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auditoria</a:t>
            </a:r>
            <a:r>
              <a:rPr lang="es-419" sz="1100" spc="-4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sistemas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caso</a:t>
            </a:r>
            <a:r>
              <a:rPr lang="es-419" sz="1100" spc="2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dirty="0">
                <a:solidFill>
                  <a:srgbClr val="013889"/>
                </a:solidFill>
                <a:latin typeface="Century Gothic" panose="020B0502020202020204" pitchFamily="34" charset="0"/>
              </a:rPr>
              <a:t>de</a:t>
            </a:r>
            <a:r>
              <a:rPr lang="es-419" sz="1100" spc="-1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r>
              <a:rPr lang="es-419" sz="1100" spc="-5" dirty="0">
                <a:solidFill>
                  <a:srgbClr val="013889"/>
                </a:solidFill>
                <a:latin typeface="Century Gothic" panose="020B0502020202020204" pitchFamily="34" charset="0"/>
              </a:rPr>
              <a:t>estudio</a:t>
            </a:r>
          </a:p>
          <a:p>
            <a:endParaRPr lang="en-US" dirty="0">
              <a:solidFill>
                <a:srgbClr val="01388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C0A9873-7CBB-26D4-4AC0-FF2405E480F0}"/>
              </a:ext>
            </a:extLst>
          </p:cNvPr>
          <p:cNvSpPr/>
          <p:nvPr/>
        </p:nvSpPr>
        <p:spPr>
          <a:xfrm>
            <a:off x="377770" y="1851267"/>
            <a:ext cx="3313967" cy="313006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F926FE8-F975-B6C9-2C40-3AB6DBD7DBB8}"/>
              </a:ext>
            </a:extLst>
          </p:cNvPr>
          <p:cNvSpPr txBox="1"/>
          <p:nvPr/>
        </p:nvSpPr>
        <p:spPr>
          <a:xfrm>
            <a:off x="532891" y="1491614"/>
            <a:ext cx="7299959" cy="43223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 auditoría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informática: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cómo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realizarla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200" b="1" spc="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certificarse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6985" algn="just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obtener un certificado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27001 en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seguridad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la información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es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necesario llevar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cabo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auditoría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informática.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5715" algn="just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 primer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lugar,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debe hacer una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evaluación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para </a:t>
            </a:r>
            <a:r>
              <a:rPr sz="1200" b="1" u="heavy" spc="-10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identificar </a:t>
            </a:r>
            <a:r>
              <a:rPr sz="1200" b="1" u="heavy" spc="-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</a:t>
            </a:r>
            <a:r>
              <a:rPr sz="1200" b="1" u="heavy" spc="-10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riesgos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asociados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pérdida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confidencialidad, integridad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disponibilidad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información. Una vez realizado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este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punto,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es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necesario planificar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redactar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una política del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Sistema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Gestión de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Seguridad de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Información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. En tercer 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lugar,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llega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tarea más compleja: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definir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metodología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evaluación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riesgos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su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alcance basándose en toda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documentación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elaborada.</a:t>
            </a:r>
            <a:r>
              <a:rPr sz="1200" spc="-5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Finalmente,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implementa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el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SGSI.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 sistema de seguridad de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información debe ser supervisado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forma periódica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adaptado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los cambios de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empresa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su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entorno.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 vez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 cumple todos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los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requisitos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necesarios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y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tiene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toda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documentación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al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día,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puede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obtener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Certificado</a:t>
            </a:r>
            <a:r>
              <a:rPr sz="1200" spc="-4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ISO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27001.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Ventajas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 realizar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una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auditoría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informática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"/>
            </a:endParaRPr>
          </a:p>
          <a:p>
            <a:pPr marL="12700" marR="5715" algn="just">
              <a:lnSpc>
                <a:spcPct val="100000"/>
              </a:lnSpc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Obtener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certificado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ISO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con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una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auditoría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informática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tiene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muchas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ventajas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cualquier</a:t>
            </a:r>
            <a:r>
              <a:rPr sz="1200" spc="-5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organización: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Font typeface="Arial MT"/>
              <a:buChar char="•"/>
              <a:tabLst>
                <a:tab pos="76200" algn="l"/>
              </a:tabLst>
            </a:pP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Optimiza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los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recursos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informáticos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disponibles</a:t>
            </a:r>
            <a:r>
              <a:rPr sz="12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que</a:t>
            </a:r>
            <a:r>
              <a:rPr sz="1200" spc="-1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funcionen</a:t>
            </a:r>
            <a:r>
              <a:rPr sz="1200" spc="-4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forma</a:t>
            </a:r>
            <a:r>
              <a:rPr sz="1200" spc="-2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eficiente.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Logra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establecer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protocolo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informático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1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organización.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buSzPct val="92857"/>
              <a:buChar char="•"/>
              <a:tabLst>
                <a:tab pos="76200" algn="l"/>
              </a:tabLst>
            </a:pP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establecen</a:t>
            </a:r>
            <a:r>
              <a:rPr sz="1200" b="1" spc="-5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líneas</a:t>
            </a:r>
            <a:r>
              <a:rPr sz="12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actuación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caso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fallos</a:t>
            </a:r>
            <a:r>
              <a:rPr sz="1200" b="1" spc="-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técnicos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75565" indent="-63500">
              <a:lnSpc>
                <a:spcPct val="100000"/>
              </a:lnSpc>
              <a:spcBef>
                <a:spcPts val="5"/>
              </a:spcBef>
              <a:buSzPct val="92857"/>
              <a:buChar char="•"/>
              <a:tabLst>
                <a:tab pos="76200" algn="l"/>
              </a:tabLst>
            </a:pP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Se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implanta</a:t>
            </a:r>
            <a:r>
              <a:rPr sz="1200" b="1" spc="-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una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política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seguridad</a:t>
            </a:r>
            <a:r>
              <a:rPr sz="1200" b="1" spc="-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caso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robos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o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filtraciones</a:t>
            </a:r>
            <a:r>
              <a:rPr sz="1200" spc="-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  <a:p>
            <a:pPr marL="12700" marR="7620">
              <a:lnSpc>
                <a:spcPct val="100000"/>
              </a:lnSpc>
            </a:pP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Invertir</a:t>
            </a:r>
            <a:r>
              <a:rPr sz="1200" b="1" spc="14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200" b="1" spc="1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una</a:t>
            </a:r>
            <a:r>
              <a:rPr sz="1200" b="1" spc="1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auditoría</a:t>
            </a:r>
            <a:r>
              <a:rPr sz="1200" b="1" spc="1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informática</a:t>
            </a:r>
            <a:r>
              <a:rPr sz="1200" b="1" spc="15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y</a:t>
            </a:r>
            <a:r>
              <a:rPr sz="1200" b="1" spc="1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en</a:t>
            </a:r>
            <a:r>
              <a:rPr sz="1200" b="1" spc="1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una</a:t>
            </a:r>
            <a:r>
              <a:rPr sz="1200" b="1" spc="13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certificación</a:t>
            </a:r>
            <a:r>
              <a:rPr sz="1200" b="1" spc="12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ISO</a:t>
            </a:r>
            <a:r>
              <a:rPr sz="1200" b="1" spc="1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1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conseguirá</a:t>
            </a:r>
            <a:r>
              <a:rPr sz="1200" b="1" spc="1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aumentar </a:t>
            </a:r>
            <a:r>
              <a:rPr sz="1200" b="1" spc="-37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la</a:t>
            </a:r>
            <a:r>
              <a:rPr sz="1200" b="1" spc="-20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rentabilidad</a:t>
            </a:r>
            <a:r>
              <a:rPr sz="1200" b="1" spc="-4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del</a:t>
            </a:r>
            <a:r>
              <a:rPr sz="1200" b="1" spc="-1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b="1" spc="-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negocio</a:t>
            </a:r>
            <a:r>
              <a:rPr sz="1200" b="1" spc="-35" dirty="0">
                <a:solidFill>
                  <a:srgbClr val="013889"/>
                </a:solidFill>
                <a:latin typeface="Century Gothic" panose="020B0502020202020204" pitchFamily="34" charset="0"/>
                <a:cs typeface="Arial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 mejorar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imagen</a:t>
            </a:r>
            <a:r>
              <a:rPr sz="1200" spc="-2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ante</a:t>
            </a:r>
            <a:r>
              <a:rPr sz="1200" spc="-3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clientes</a:t>
            </a:r>
            <a:r>
              <a:rPr sz="1200" spc="-3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y</a:t>
            </a:r>
            <a:r>
              <a:rPr sz="1200" spc="5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200" dirty="0">
                <a:solidFill>
                  <a:srgbClr val="013889"/>
                </a:solidFill>
                <a:latin typeface="Century Gothic" panose="020B0502020202020204" pitchFamily="34" charset="0"/>
                <a:cs typeface="Arial MT"/>
              </a:rPr>
              <a:t>proveedores.</a:t>
            </a:r>
            <a:endParaRPr sz="1200">
              <a:solidFill>
                <a:srgbClr val="013889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6157858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4082</Words>
  <Application>Microsoft Office PowerPoint</Application>
  <PresentationFormat>Presentación en pantalla (4:3)</PresentationFormat>
  <Paragraphs>390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4" baseType="lpstr">
      <vt:lpstr>Arial</vt:lpstr>
      <vt:lpstr>Arial MT</vt:lpstr>
      <vt:lpstr>Bradley Hand ITC</vt:lpstr>
      <vt:lpstr>Calibri</vt:lpstr>
      <vt:lpstr>Calibri Light</vt:lpstr>
      <vt:lpstr>Century Gothic</vt:lpstr>
      <vt:lpstr>Contradiction</vt:lpstr>
      <vt:lpstr>Microsoft Sans Serif</vt:lpstr>
      <vt:lpstr>Morn Thin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34</cp:revision>
  <dcterms:modified xsi:type="dcterms:W3CDTF">2023-04-05T17:51:55Z</dcterms:modified>
</cp:coreProperties>
</file>